
<file path=[Content_Types].xml><?xml version="1.0" encoding="utf-8"?>
<Types xmlns="http://schemas.openxmlformats.org/package/2006/content-types">
  <Default Extension="emf" ContentType="image/x-emf"/>
  <Default Extension="jfif" ContentType="image/jpeg"/>
  <Default Extension="jpe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34"/>
  </p:notesMasterIdLst>
  <p:handoutMasterIdLst>
    <p:handoutMasterId r:id="rId35"/>
  </p:handoutMasterIdLst>
  <p:sldIdLst>
    <p:sldId id="298" r:id="rId5"/>
    <p:sldId id="301" r:id="rId6"/>
    <p:sldId id="280" r:id="rId7"/>
    <p:sldId id="341" r:id="rId8"/>
    <p:sldId id="331" r:id="rId9"/>
    <p:sldId id="332" r:id="rId10"/>
    <p:sldId id="335" r:id="rId11"/>
    <p:sldId id="336" r:id="rId12"/>
    <p:sldId id="337" r:id="rId13"/>
    <p:sldId id="334" r:id="rId14"/>
    <p:sldId id="338" r:id="rId15"/>
    <p:sldId id="339" r:id="rId16"/>
    <p:sldId id="340" r:id="rId17"/>
    <p:sldId id="302" r:id="rId18"/>
    <p:sldId id="327" r:id="rId19"/>
    <p:sldId id="303" r:id="rId20"/>
    <p:sldId id="308" r:id="rId21"/>
    <p:sldId id="309" r:id="rId22"/>
    <p:sldId id="310" r:id="rId23"/>
    <p:sldId id="311" r:id="rId24"/>
    <p:sldId id="312" r:id="rId25"/>
    <p:sldId id="313" r:id="rId26"/>
    <p:sldId id="315" r:id="rId27"/>
    <p:sldId id="329" r:id="rId28"/>
    <p:sldId id="317" r:id="rId29"/>
    <p:sldId id="322" r:id="rId30"/>
    <p:sldId id="323" r:id="rId31"/>
    <p:sldId id="326" r:id="rId32"/>
    <p:sldId id="328" r:id="rId33"/>
  </p:sldIdLst>
  <p:sldSz cx="12192000" cy="6858000"/>
  <p:notesSz cx="6858000" cy="9144000"/>
  <p:defaultTextStyle>
    <a:defPPr rtl="0">
      <a:defRPr lang="ja-jp"/>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472" autoAdjust="0"/>
    <p:restoredTop sz="94619" autoAdjust="0"/>
  </p:normalViewPr>
  <p:slideViewPr>
    <p:cSldViewPr snapToGrid="0">
      <p:cViewPr varScale="1">
        <p:scale>
          <a:sx n="119" d="100"/>
          <a:sy n="119" d="100"/>
        </p:scale>
        <p:origin x="300" y="102"/>
      </p:cViewPr>
      <p:guideLst/>
    </p:cSldViewPr>
  </p:slideViewPr>
  <p:notesTextViewPr>
    <p:cViewPr>
      <p:scale>
        <a:sx n="3" d="2"/>
        <a:sy n="3" d="2"/>
      </p:scale>
      <p:origin x="0" y="0"/>
    </p:cViewPr>
  </p:notesTextViewPr>
  <p:notesViewPr>
    <p:cSldViewPr snapToGrid="0">
      <p:cViewPr varScale="1">
        <p:scale>
          <a:sx n="87" d="100"/>
          <a:sy n="87" d="100"/>
        </p:scale>
        <p:origin x="3840" y="10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ableStyles" Target="tableStyles.xml"/><Relationship Id="rId21" Type="http://schemas.openxmlformats.org/officeDocument/2006/relationships/slide" Target="slides/slide17.xml"/><Relationship Id="rId34"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handoutMaster" Target="handoutMasters/handoutMaster1.xml"/><Relationship Id="rId8" Type="http://schemas.openxmlformats.org/officeDocument/2006/relationships/slide" Target="slides/slide4.xml"/><Relationship Id="rId3" Type="http://schemas.openxmlformats.org/officeDocument/2006/relationships/customXml" Target="../customXml/item3.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ja-JP" sz="1915" b="0" i="0" u="none" strike="noStrike" kern="1200" spc="0" baseline="0">
                <a:solidFill>
                  <a:schemeClr val="tx1">
                    <a:lumMod val="65000"/>
                    <a:lumOff val="35000"/>
                  </a:schemeClr>
                </a:solidFill>
                <a:latin typeface="+mn-lt"/>
                <a:ea typeface="+mn-ea"/>
                <a:cs typeface="+mn-cs"/>
              </a:defRPr>
            </a:pPr>
            <a:r>
              <a:rPr lang="ja-JP" altLang="en-US" sz="2800" dirty="0"/>
              <a:t>全体単語</a:t>
            </a:r>
          </a:p>
        </c:rich>
      </c:tx>
      <c:layout>
        <c:manualLayout>
          <c:xMode val="edge"/>
          <c:yMode val="edge"/>
          <c:x val="0.19396657096563291"/>
          <c:y val="4.4448317631177658E-3"/>
        </c:manualLayout>
      </c:layout>
      <c:overlay val="0"/>
      <c:spPr>
        <a:noFill/>
        <a:ln>
          <a:noFill/>
        </a:ln>
        <a:effectLst/>
      </c:spPr>
      <c:txPr>
        <a:bodyPr rot="0" spcFirstLastPara="1" vertOverflow="ellipsis" vert="horz" wrap="square" anchor="ctr" anchorCtr="1"/>
        <a:lstStyle/>
        <a:p>
          <a:pPr>
            <a:defRPr lang="ja-JP" sz="1915" b="0" i="0" u="none" strike="noStrike" kern="1200" spc="0" baseline="0">
              <a:solidFill>
                <a:schemeClr val="tx1">
                  <a:lumMod val="65000"/>
                  <a:lumOff val="35000"/>
                </a:schemeClr>
              </a:solidFill>
              <a:latin typeface="+mn-lt"/>
              <a:ea typeface="+mn-ea"/>
              <a:cs typeface="+mn-cs"/>
            </a:defRPr>
          </a:pPr>
          <a:endParaRPr lang="ko-KR"/>
        </a:p>
      </c:txPr>
    </c:title>
    <c:autoTitleDeleted val="0"/>
    <c:plotArea>
      <c:layout>
        <c:manualLayout>
          <c:layoutTarget val="inner"/>
          <c:xMode val="edge"/>
          <c:yMode val="edge"/>
          <c:x val="2.2856517935258093E-4"/>
          <c:y val="0.10597598880882358"/>
          <c:w val="0.9766855563509107"/>
          <c:h val="0.83179636650752764"/>
        </c:manualLayout>
      </c:layout>
      <c:ofPieChart>
        <c:ofPieType val="pie"/>
        <c:varyColors val="1"/>
        <c:ser>
          <c:idx val="0"/>
          <c:order val="0"/>
          <c:tx>
            <c:strRef>
              <c:f>Sheet1!$B$1</c:f>
              <c:strCache>
                <c:ptCount val="1"/>
                <c:pt idx="0">
                  <c:v>全体単語</c:v>
                </c:pt>
              </c:strCache>
            </c:strRef>
          </c:tx>
          <c:dPt>
            <c:idx val="0"/>
            <c:bubble3D val="0"/>
            <c:spPr>
              <a:solidFill>
                <a:srgbClr val="0070C0"/>
              </a:solidFill>
              <a:ln w="19050">
                <a:solidFill>
                  <a:schemeClr val="lt1"/>
                </a:solidFill>
              </a:ln>
              <a:effectLst/>
            </c:spPr>
            <c:extLst>
              <c:ext xmlns:c16="http://schemas.microsoft.com/office/drawing/2014/chart" uri="{C3380CC4-5D6E-409C-BE32-E72D297353CC}">
                <c16:uniqueId val="{00000005-66B0-4BE4-8B41-BF11162696FE}"/>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1-66B0-4BE4-8B41-BF11162696FE}"/>
              </c:ext>
            </c:extLst>
          </c:dPt>
          <c:dPt>
            <c:idx val="2"/>
            <c:bubble3D val="0"/>
            <c:spPr>
              <a:solidFill>
                <a:srgbClr val="FF0000"/>
              </a:solidFill>
              <a:ln w="19050">
                <a:solidFill>
                  <a:schemeClr val="lt1"/>
                </a:solidFill>
              </a:ln>
              <a:effectLst/>
            </c:spPr>
            <c:extLst>
              <c:ext xmlns:c16="http://schemas.microsoft.com/office/drawing/2014/chart" uri="{C3380CC4-5D6E-409C-BE32-E72D297353CC}">
                <c16:uniqueId val="{00000003-66B0-4BE4-8B41-BF11162696FE}"/>
              </c:ext>
            </c:extLst>
          </c:dPt>
          <c:dPt>
            <c:idx val="3"/>
            <c:bubble3D val="0"/>
            <c:spPr>
              <a:solidFill>
                <a:srgbClr val="00B050"/>
              </a:solidFill>
              <a:ln w="19050">
                <a:solidFill>
                  <a:schemeClr val="lt1"/>
                </a:solidFill>
              </a:ln>
              <a:effectLst/>
            </c:spPr>
            <c:extLst>
              <c:ext xmlns:c16="http://schemas.microsoft.com/office/drawing/2014/chart" uri="{C3380CC4-5D6E-409C-BE32-E72D297353CC}">
                <c16:uniqueId val="{00000004-66B0-4BE4-8B41-BF11162696FE}"/>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2-66B0-4BE4-8B41-BF11162696FE}"/>
              </c:ext>
            </c:extLst>
          </c:dPt>
          <c:dLbls>
            <c:dLbl>
              <c:idx val="1"/>
              <c:tx>
                <c:rich>
                  <a:bodyPr/>
                  <a:lstStyle/>
                  <a:p>
                    <a:r>
                      <a:rPr lang="en-US" altLang="ja-JP"/>
                      <a:t>80%</a:t>
                    </a:r>
                    <a:endParaRPr lang="en-US" altLang="ja-JP" dirty="0"/>
                  </a:p>
                </c:rich>
              </c:tx>
              <c:dLblPos val="bestFi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66B0-4BE4-8B41-BF11162696FE}"/>
                </c:ext>
              </c:extLst>
            </c:dLbl>
            <c:dLbl>
              <c:idx val="2"/>
              <c:layout>
                <c:manualLayout>
                  <c:x val="-4.4848410194213165E-2"/>
                  <c:y val="8.233543360383809E-2"/>
                </c:manualLayout>
              </c:layout>
              <c:tx>
                <c:rich>
                  <a:bodyPr/>
                  <a:lstStyle/>
                  <a:p>
                    <a:r>
                      <a:rPr lang="en-US" altLang="ja-JP"/>
                      <a:t>10%</a:t>
                    </a:r>
                    <a:endParaRPr lang="en-US" altLang="ja-JP" dirty="0"/>
                  </a:p>
                </c:rich>
              </c:tx>
              <c:dLblPos val="bestFi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66B0-4BE4-8B41-BF11162696FE}"/>
                </c:ext>
              </c:extLst>
            </c:dLbl>
            <c:dLbl>
              <c:idx val="3"/>
              <c:layout>
                <c:manualLayout>
                  <c:x val="-4.8237427000325322E-2"/>
                  <c:y val="-3.9407458427698515E-2"/>
                </c:manualLayout>
              </c:layout>
              <c:tx>
                <c:rich>
                  <a:bodyPr/>
                  <a:lstStyle/>
                  <a:p>
                    <a:r>
                      <a:rPr lang="en-US" altLang="ja-JP"/>
                      <a:t>10%</a:t>
                    </a:r>
                    <a:endParaRPr lang="en-US" altLang="ja-JP" dirty="0"/>
                  </a:p>
                </c:rich>
              </c:tx>
              <c:dLblPos val="bestFi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66B0-4BE4-8B41-BF11162696FE}"/>
                </c:ext>
              </c:extLst>
            </c:dLbl>
            <c:dLbl>
              <c:idx val="4"/>
              <c:tx>
                <c:rich>
                  <a:bodyPr/>
                  <a:lstStyle/>
                  <a:p>
                    <a:r>
                      <a:rPr lang="en-US" altLang="ja-JP"/>
                      <a:t>15%</a:t>
                    </a:r>
                    <a:endParaRPr lang="en-US" altLang="ja-JP" dirty="0"/>
                  </a:p>
                </c:rich>
              </c:tx>
              <c:dLblPos val="bestFi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66B0-4BE4-8B41-BF11162696FE}"/>
                </c:ext>
              </c:extLst>
            </c:dLbl>
            <c:spPr>
              <a:noFill/>
              <a:ln>
                <a:noFill/>
              </a:ln>
              <a:effectLst/>
            </c:spPr>
            <c:txPr>
              <a:bodyPr rot="0" spcFirstLastPara="1" vertOverflow="ellipsis" vert="horz" wrap="square" lIns="38100" tIns="19050" rIns="38100" bIns="19050" anchor="ctr" anchorCtr="1">
                <a:spAutoFit/>
              </a:bodyPr>
              <a:lstStyle/>
              <a:p>
                <a:pPr>
                  <a:defRPr lang="ja-JP" sz="2400" b="0" i="0" u="none" strike="noStrike" kern="1200" baseline="0">
                    <a:solidFill>
                      <a:schemeClr val="bg1"/>
                    </a:solidFill>
                    <a:latin typeface="+mn-lt"/>
                    <a:ea typeface="+mn-ea"/>
                    <a:cs typeface="+mn-cs"/>
                  </a:defRPr>
                </a:pPr>
                <a:endParaRPr lang="ko-KR"/>
              </a:p>
            </c:txPr>
            <c:dLblPos val="bestFit"/>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Sheet1!$A$2:$A$5</c:f>
              <c:strCache>
                <c:ptCount val="4"/>
                <c:pt idx="0">
                  <c:v>使用しない単語</c:v>
                </c:pt>
                <c:pt idx="1">
                  <c:v>Masking</c:v>
                </c:pt>
                <c:pt idx="2">
                  <c:v>ランダム変更</c:v>
                </c:pt>
                <c:pt idx="3">
                  <c:v>変更しない</c:v>
                </c:pt>
              </c:strCache>
            </c:strRef>
          </c:cat>
          <c:val>
            <c:numRef>
              <c:f>Sheet1!$B$2:$B$5</c:f>
              <c:numCache>
                <c:formatCode>0%</c:formatCode>
                <c:ptCount val="4"/>
                <c:pt idx="0">
                  <c:v>0.85</c:v>
                </c:pt>
                <c:pt idx="1">
                  <c:v>0.12</c:v>
                </c:pt>
                <c:pt idx="2" formatCode="0.00%">
                  <c:v>1.4999999999999999E-2</c:v>
                </c:pt>
                <c:pt idx="3" formatCode="0.00%">
                  <c:v>1.4999999999999999E-2</c:v>
                </c:pt>
              </c:numCache>
            </c:numRef>
          </c:val>
          <c:extLst>
            <c:ext xmlns:c16="http://schemas.microsoft.com/office/drawing/2014/chart" uri="{C3380CC4-5D6E-409C-BE32-E72D297353CC}">
              <c16:uniqueId val="{00000000-66B0-4BE4-8B41-BF11162696FE}"/>
            </c:ext>
          </c:extLst>
        </c:ser>
        <c:dLbls>
          <c:dLblPos val="bestFit"/>
          <c:showLegendKey val="0"/>
          <c:showVal val="1"/>
          <c:showCatName val="0"/>
          <c:showSerName val="0"/>
          <c:showPercent val="0"/>
          <c:showBubbleSize val="0"/>
          <c:showLeaderLines val="1"/>
        </c:dLbls>
        <c:gapWidth val="100"/>
        <c:splitType val="pos"/>
        <c:splitPos val="3"/>
        <c:secondPieSize val="78"/>
        <c:serLines>
          <c:spPr>
            <a:ln w="9525" cap="flat" cmpd="sng" algn="ctr">
              <a:solidFill>
                <a:schemeClr val="tx1">
                  <a:lumMod val="35000"/>
                  <a:lumOff val="65000"/>
                </a:schemeClr>
              </a:solidFill>
              <a:round/>
            </a:ln>
            <a:effectLst/>
          </c:spPr>
        </c:serLines>
      </c:ofPieChart>
      <c:spPr>
        <a:noFill/>
        <a:ln>
          <a:noFill/>
        </a:ln>
        <a:effectLst/>
      </c:spPr>
    </c:plotArea>
    <c:legend>
      <c:legendPos val="r"/>
      <c:layout>
        <c:manualLayout>
          <c:xMode val="edge"/>
          <c:yMode val="edge"/>
          <c:x val="0.75506253479678664"/>
          <c:y val="0.21150819441484139"/>
          <c:w val="0.22036252688630528"/>
          <c:h val="0.66543541326960787"/>
        </c:manualLayout>
      </c:layout>
      <c:overlay val="0"/>
      <c:spPr>
        <a:noFill/>
        <a:ln>
          <a:noFill/>
        </a:ln>
        <a:effectLst/>
      </c:spPr>
      <c:txPr>
        <a:bodyPr rot="0" spcFirstLastPara="1" vertOverflow="ellipsis" vert="horz" wrap="square" anchor="ctr" anchorCtr="1"/>
        <a:lstStyle/>
        <a:p>
          <a:pPr>
            <a:defRPr lang="ja-JP" sz="2800" b="0" i="0" u="none" strike="noStrike" kern="1200" baseline="0">
              <a:solidFill>
                <a:schemeClr val="tx1">
                  <a:lumMod val="65000"/>
                  <a:lumOff val="35000"/>
                </a:schemeClr>
              </a:solidFill>
              <a:latin typeface="+mn-lt"/>
              <a:ea typeface="+mn-ea"/>
              <a:cs typeface="+mn-cs"/>
            </a:defRPr>
          </a:pPr>
          <a:endParaRPr lang="ko-K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ko-KR"/>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33">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65000"/>
        <a:lumOff val="3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50000"/>
            <a:lumOff val="50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ln w="19050">
        <a:solidFill>
          <a:schemeClr val="lt1"/>
        </a:solidFill>
      </a:ln>
    </cs:spPr>
  </cs:dataPoint>
  <cs:dataPoint3D>
    <cs:lnRef idx="0"/>
    <cs:fillRef idx="0">
      <cs:styleClr val="auto"/>
    </cs:fillRef>
    <cs:effectRef idx="0"/>
    <cs:fontRef idx="minor">
      <a:schemeClr val="tx1"/>
    </cs:fontRef>
    <cs:spPr>
      <a:solidFill>
        <a:schemeClr val="phClr"/>
      </a:solidFill>
      <a:ln w="1905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915" b="0" kern="1200" spc="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dirty="0">
              <a:latin typeface="Meiryo UI" panose="020B0604030504040204" pitchFamily="50" charset="-128"/>
              <a:ea typeface="Meiryo UI" panose="020B0604030504040204" pitchFamily="50" charset="-128"/>
            </a:endParaRPr>
          </a:p>
        </p:txBody>
      </p:sp>
      <p:sp>
        <p:nvSpPr>
          <p:cNvPr id="3" name="日付プレースホルダー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7D243AE-AB9C-4F99-A927-9F2471FAD649}" type="datetime1">
              <a:rPr kumimoji="1" lang="ja-JP" altLang="en-US" smtClean="0">
                <a:latin typeface="Meiryo UI" panose="020B0604030504040204" pitchFamily="50" charset="-128"/>
                <a:ea typeface="Meiryo UI" panose="020B0604030504040204" pitchFamily="50" charset="-128"/>
              </a:rPr>
              <a:t>2023/6/9</a:t>
            </a:fld>
            <a:endParaRPr kumimoji="1" lang="ja-JP" altLang="en-US" dirty="0">
              <a:latin typeface="Meiryo UI" panose="020B0604030504040204" pitchFamily="50" charset="-128"/>
              <a:ea typeface="Meiryo UI" panose="020B0604030504040204" pitchFamily="50" charset="-128"/>
            </a:endParaRPr>
          </a:p>
        </p:txBody>
      </p:sp>
      <p:sp>
        <p:nvSpPr>
          <p:cNvPr id="4" name="フッター プレースホルダー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dirty="0">
              <a:latin typeface="Meiryo UI" panose="020B0604030504040204" pitchFamily="50" charset="-128"/>
              <a:ea typeface="Meiryo UI" panose="020B0604030504040204" pitchFamily="50" charset="-128"/>
            </a:endParaRPr>
          </a:p>
        </p:txBody>
      </p:sp>
      <p:sp>
        <p:nvSpPr>
          <p:cNvPr id="5" name="スライド番号プレースホルダー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BDADE32-FD1A-494E-A873-FBE034D5C1DA}" type="slidenum">
              <a:rPr kumimoji="1" lang="en-US" altLang="ja-JP" smtClean="0">
                <a:latin typeface="Meiryo UI" panose="020B0604030504040204" pitchFamily="50" charset="-128"/>
                <a:ea typeface="Meiryo UI" panose="020B0604030504040204" pitchFamily="50" charset="-128"/>
              </a:rPr>
              <a:t>‹#›</a:t>
            </a:fld>
            <a:endParaRPr kumimoji="1" lang="ja-JP" altLang="en-US"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65182092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Meiryo UI" panose="020B0604030504040204" pitchFamily="50" charset="-128"/>
                <a:ea typeface="Meiryo UI" panose="020B0604030504040204" pitchFamily="50" charset="-128"/>
              </a:defRPr>
            </a:lvl1pPr>
          </a:lstStyle>
          <a:p>
            <a:endParaRPr kumimoji="1" lang="ja-JP" altLang="en-US" dirty="0"/>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Meiryo UI" panose="020B0604030504040204" pitchFamily="50" charset="-128"/>
                <a:ea typeface="Meiryo UI" panose="020B0604030504040204" pitchFamily="50" charset="-128"/>
              </a:defRPr>
            </a:lvl1pPr>
          </a:lstStyle>
          <a:p>
            <a:fld id="{D5D0D523-8CFC-4A67-BC17-72B1EE12365D}" type="datetime1">
              <a:rPr kumimoji="1" lang="ja-JP" altLang="en-US" smtClean="0"/>
              <a:pPr/>
              <a:t>2023/6/9</a:t>
            </a:fld>
            <a:endParaRPr kumimoji="1" lang="ja-JP" altLang="en-US" dirty="0"/>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noProof="0" dirty="0"/>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noProof="0" dirty="0"/>
              <a:t>マスター テキストの書式設定</a:t>
            </a:r>
          </a:p>
          <a:p>
            <a:pPr lvl="1"/>
            <a:r>
              <a:rPr kumimoji="1" lang="ja-JP" altLang="en-US" noProof="0" dirty="0"/>
              <a:t>第 </a:t>
            </a:r>
            <a:r>
              <a:rPr kumimoji="1" lang="en-US" altLang="ja-JP" noProof="0" dirty="0"/>
              <a:t>2 </a:t>
            </a:r>
            <a:r>
              <a:rPr kumimoji="1" lang="ja-JP" altLang="en-US" noProof="0" dirty="0"/>
              <a:t>レベル</a:t>
            </a:r>
          </a:p>
          <a:p>
            <a:pPr lvl="2"/>
            <a:r>
              <a:rPr kumimoji="1" lang="ja-JP" altLang="en-US" noProof="0" dirty="0"/>
              <a:t>第 </a:t>
            </a:r>
            <a:r>
              <a:rPr kumimoji="1" lang="en-US" altLang="ja-JP" noProof="0" dirty="0"/>
              <a:t>3 </a:t>
            </a:r>
            <a:r>
              <a:rPr kumimoji="1" lang="ja-JP" altLang="en-US" noProof="0" dirty="0"/>
              <a:t>レベル</a:t>
            </a:r>
          </a:p>
          <a:p>
            <a:pPr lvl="3"/>
            <a:r>
              <a:rPr kumimoji="1" lang="ja-JP" altLang="en-US" noProof="0" dirty="0"/>
              <a:t>第 </a:t>
            </a:r>
            <a:r>
              <a:rPr kumimoji="1" lang="en-US" altLang="ja-JP" noProof="0" dirty="0"/>
              <a:t>4 </a:t>
            </a:r>
            <a:r>
              <a:rPr kumimoji="1" lang="ja-JP" altLang="en-US" noProof="0" dirty="0"/>
              <a:t>レベル</a:t>
            </a:r>
          </a:p>
          <a:p>
            <a:pPr lvl="4"/>
            <a:r>
              <a:rPr kumimoji="1" lang="ja-JP" altLang="en-US" noProof="0" dirty="0"/>
              <a:t>第 </a:t>
            </a:r>
            <a:r>
              <a:rPr kumimoji="1" lang="en-US" altLang="ja-JP" noProof="0" dirty="0"/>
              <a:t>5 </a:t>
            </a:r>
            <a:r>
              <a:rPr kumimoji="1" lang="ja-JP" altLang="en-US" noProof="0" dirty="0"/>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Meiryo UI" panose="020B0604030504040204" pitchFamily="50" charset="-128"/>
                <a:ea typeface="Meiryo UI" panose="020B0604030504040204" pitchFamily="50" charset="-128"/>
              </a:defRPr>
            </a:lvl1pPr>
          </a:lstStyle>
          <a:p>
            <a:endParaRPr kumimoji="1" lang="ja-JP" altLang="en-US" dirty="0"/>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Meiryo UI" panose="020B0604030504040204" pitchFamily="50" charset="-128"/>
                <a:ea typeface="Meiryo UI" panose="020B0604030504040204" pitchFamily="50" charset="-128"/>
              </a:defRPr>
            </a:lvl1pPr>
          </a:lstStyle>
          <a:p>
            <a:fld id="{5DBB06E8-024C-426A-A87F-EDA2F6EC649B}" type="slidenum">
              <a:rPr kumimoji="1" lang="en-US" altLang="ja-JP" smtClean="0"/>
              <a:pPr/>
              <a:t>‹#›</a:t>
            </a:fld>
            <a:endParaRPr kumimoji="1" lang="ja-JP" altLang="en-US" dirty="0"/>
          </a:p>
        </p:txBody>
      </p:sp>
    </p:spTree>
    <p:extLst>
      <p:ext uri="{BB962C8B-B14F-4D97-AF65-F5344CB8AC3E}">
        <p14:creationId xmlns:p14="http://schemas.microsoft.com/office/powerpoint/2010/main" val="383028284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eiryo UI" panose="020B0604030504040204" pitchFamily="50" charset="-128"/>
        <a:ea typeface="Meiryo UI" panose="020B0604030504040204" pitchFamily="50" charset="-128"/>
        <a:cs typeface="+mn-cs"/>
      </a:defRPr>
    </a:lvl1pPr>
    <a:lvl2pPr marL="457200" algn="l" defTabSz="914400" rtl="0" eaLnBrk="1" latinLnBrk="0" hangingPunct="1">
      <a:defRPr kumimoji="1" sz="1200" kern="1200">
        <a:solidFill>
          <a:schemeClr val="tx1"/>
        </a:solidFill>
        <a:latin typeface="Meiryo UI" panose="020B0604030504040204" pitchFamily="50" charset="-128"/>
        <a:ea typeface="Meiryo UI" panose="020B0604030504040204" pitchFamily="50" charset="-128"/>
        <a:cs typeface="+mn-cs"/>
      </a:defRPr>
    </a:lvl2pPr>
    <a:lvl3pPr marL="914400" algn="l" defTabSz="914400" rtl="0" eaLnBrk="1" latinLnBrk="0" hangingPunct="1">
      <a:defRPr kumimoji="1" sz="1200" kern="1200">
        <a:solidFill>
          <a:schemeClr val="tx1"/>
        </a:solidFill>
        <a:latin typeface="Meiryo UI" panose="020B0604030504040204" pitchFamily="50" charset="-128"/>
        <a:ea typeface="Meiryo UI" panose="020B0604030504040204" pitchFamily="50" charset="-128"/>
        <a:cs typeface="+mn-cs"/>
      </a:defRPr>
    </a:lvl3pPr>
    <a:lvl4pPr marL="1371600" algn="l" defTabSz="914400" rtl="0" eaLnBrk="1" latinLnBrk="0" hangingPunct="1">
      <a:defRPr kumimoji="1" sz="1200" kern="1200">
        <a:solidFill>
          <a:schemeClr val="tx1"/>
        </a:solidFill>
        <a:latin typeface="Meiryo UI" panose="020B0604030504040204" pitchFamily="50" charset="-128"/>
        <a:ea typeface="Meiryo UI" panose="020B0604030504040204" pitchFamily="50" charset="-128"/>
        <a:cs typeface="+mn-cs"/>
      </a:defRPr>
    </a:lvl4pPr>
    <a:lvl5pPr marL="1828800" algn="l" defTabSz="914400" rtl="0" eaLnBrk="1" latinLnBrk="0" hangingPunct="1">
      <a:defRPr kumimoji="1" sz="1200" kern="1200">
        <a:solidFill>
          <a:schemeClr val="tx1"/>
        </a:solidFill>
        <a:latin typeface="Meiryo UI" panose="020B0604030504040204" pitchFamily="50" charset="-128"/>
        <a:ea typeface="Meiryo UI" panose="020B0604030504040204" pitchFamily="50" charset="-128"/>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10"/>
          </p:nvPr>
        </p:nvSpPr>
        <p:spPr/>
        <p:txBody>
          <a:bodyPr/>
          <a:lstStyle/>
          <a:p>
            <a:fld id="{5DBB06E8-024C-426A-A87F-EDA2F6EC649B}" type="slidenum">
              <a:rPr kumimoji="1" lang="en-US" altLang="ja-JP" smtClean="0">
                <a:latin typeface="Meiryo UI" panose="020B0604030504040204" pitchFamily="50" charset="-128"/>
                <a:ea typeface="Meiryo UI" panose="020B0604030504040204" pitchFamily="50" charset="-128"/>
              </a:rPr>
              <a:t>1</a:t>
            </a:fld>
            <a:endParaRPr kumimoji="1" lang="ja-JP" altLang="en-US"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9975162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spTree>
      <p:nvGrpSpPr>
        <p:cNvPr id="1" name=""/>
        <p:cNvGrpSpPr/>
        <p:nvPr/>
      </p:nvGrpSpPr>
      <p:grpSpPr>
        <a:xfrm>
          <a:off x="0" y="0"/>
          <a:ext cx="0" cy="0"/>
          <a:chOff x="0" y="0"/>
          <a:chExt cx="0" cy="0"/>
        </a:xfrm>
      </p:grpSpPr>
      <p:sp>
        <p:nvSpPr>
          <p:cNvPr id="10" name="長方形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タイトル 1"/>
          <p:cNvSpPr>
            <a:spLocks noGrp="1"/>
          </p:cNvSpPr>
          <p:nvPr>
            <p:ph type="ctrTitle"/>
          </p:nvPr>
        </p:nvSpPr>
        <p:spPr>
          <a:xfrm>
            <a:off x="1097280" y="758952"/>
            <a:ext cx="10058400" cy="3566160"/>
          </a:xfrm>
        </p:spPr>
        <p:txBody>
          <a:bodyPr rtlCol="0" anchor="b">
            <a:normAutofit/>
          </a:bodyPr>
          <a:lstStyle>
            <a:lvl1pPr algn="l">
              <a:lnSpc>
                <a:spcPct val="90000"/>
              </a:lnSpc>
              <a:defRPr sz="8000" spc="-50" baseline="0">
                <a:solidFill>
                  <a:schemeClr val="tx1">
                    <a:lumMod val="85000"/>
                    <a:lumOff val="15000"/>
                  </a:schemeClr>
                </a:solidFill>
              </a:defRPr>
            </a:lvl1pPr>
          </a:lstStyle>
          <a:p>
            <a:pPr rtl="0"/>
            <a:r>
              <a:rPr lang="ja-JP" altLang="en-US" noProof="0"/>
              <a:t>マスター タイトルの書式設定</a:t>
            </a:r>
            <a:endParaRPr lang="ja-JP" altLang="en-US" noProof="0" dirty="0"/>
          </a:p>
        </p:txBody>
      </p:sp>
      <p:sp>
        <p:nvSpPr>
          <p:cNvPr id="3" name="サブタイトル 2"/>
          <p:cNvSpPr>
            <a:spLocks noGrp="1"/>
          </p:cNvSpPr>
          <p:nvPr>
            <p:ph type="subTitle" idx="1"/>
          </p:nvPr>
        </p:nvSpPr>
        <p:spPr>
          <a:xfrm>
            <a:off x="1100051" y="4645152"/>
            <a:ext cx="10058400" cy="1143000"/>
          </a:xfrm>
        </p:spPr>
        <p:txBody>
          <a:bodyPr lIns="91440" rIns="91440" rtlCol="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pPr rtl="0"/>
            <a:r>
              <a:rPr lang="ja-JP" altLang="en-US" noProof="0"/>
              <a:t>マスター サブタイトルの書式設定</a:t>
            </a:r>
            <a:endParaRPr lang="ja-JP" altLang="en-US" noProof="0" dirty="0"/>
          </a:p>
        </p:txBody>
      </p:sp>
      <p:cxnSp>
        <p:nvCxnSpPr>
          <p:cNvPr id="9" name="直線​​コネクタ(S)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日付プレースホルダー 3">
            <a:extLst>
              <a:ext uri="{FF2B5EF4-FFF2-40B4-BE49-F238E27FC236}">
                <a16:creationId xmlns:a16="http://schemas.microsoft.com/office/drawing/2014/main" id="{9925CCF1-92C0-4AF3-BFAF-4921631915AB}"/>
              </a:ext>
            </a:extLst>
          </p:cNvPr>
          <p:cNvSpPr>
            <a:spLocks noGrp="1"/>
          </p:cNvSpPr>
          <p:nvPr>
            <p:ph type="dt" sz="half" idx="10"/>
          </p:nvPr>
        </p:nvSpPr>
        <p:spPr/>
        <p:txBody>
          <a:bodyPr rtlCol="0"/>
          <a:lstStyle/>
          <a:p>
            <a:pPr rtl="0"/>
            <a:r>
              <a:rPr lang="en-US" altLang="ja-JP" noProof="0" dirty="0"/>
              <a:t>2020/2/13</a:t>
            </a:r>
            <a:endParaRPr lang="ja-JP" altLang="en-US" noProof="0" dirty="0"/>
          </a:p>
        </p:txBody>
      </p:sp>
      <p:sp>
        <p:nvSpPr>
          <p:cNvPr id="5" name="フッター プレースホルダー 4">
            <a:extLst>
              <a:ext uri="{FF2B5EF4-FFF2-40B4-BE49-F238E27FC236}">
                <a16:creationId xmlns:a16="http://schemas.microsoft.com/office/drawing/2014/main" id="{051A78A9-3DFF-4937-A9F2-5D8CF495F367}"/>
              </a:ext>
            </a:extLst>
          </p:cNvPr>
          <p:cNvSpPr>
            <a:spLocks noGrp="1"/>
          </p:cNvSpPr>
          <p:nvPr>
            <p:ph type="ftr" sz="quarter" idx="11"/>
          </p:nvPr>
        </p:nvSpPr>
        <p:spPr/>
        <p:txBody>
          <a:bodyPr rtlCol="0"/>
          <a:lstStyle/>
          <a:p>
            <a:pPr rtl="0"/>
            <a:endParaRPr lang="ja-JP" altLang="en-US" noProof="0" dirty="0"/>
          </a:p>
        </p:txBody>
      </p:sp>
      <p:sp>
        <p:nvSpPr>
          <p:cNvPr id="6" name="スライド番号プレースホルダー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rtlCol="0"/>
          <a:lstStyle/>
          <a:p>
            <a:pPr rtl="0"/>
            <a:fld id="{3A98EE3D-8CD1-4C3F-BD1C-C98C9596463C}" type="slidenum">
              <a:rPr lang="en-US" altLang="ja-JP" noProof="0" smtClean="0"/>
              <a:t>‹#›</a:t>
            </a:fld>
            <a:endParaRPr lang="ja-JP" altLang="en-US" noProof="0" dirty="0"/>
          </a:p>
        </p:txBody>
      </p:sp>
    </p:spTree>
    <p:extLst>
      <p:ext uri="{BB962C8B-B14F-4D97-AF65-F5344CB8AC3E}">
        <p14:creationId xmlns:p14="http://schemas.microsoft.com/office/powerpoint/2010/main" val="26234375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rtlCol="0"/>
          <a:lstStyle/>
          <a:p>
            <a:pPr rtl="0"/>
            <a:r>
              <a:rPr lang="ja-JP" altLang="en-US" noProof="0"/>
              <a:t>マスター タイトルの書式設定</a:t>
            </a:r>
            <a:endParaRPr lang="ja-JP" altLang="en-US" noProof="0" dirty="0"/>
          </a:p>
        </p:txBody>
      </p:sp>
      <p:sp>
        <p:nvSpPr>
          <p:cNvPr id="3" name="コンテンツ プレースホルダー 2"/>
          <p:cNvSpPr>
            <a:spLocks noGrp="1"/>
          </p:cNvSpPr>
          <p:nvPr>
            <p:ph idx="1"/>
          </p:nvPr>
        </p:nvSpPr>
        <p:spPr/>
        <p:txBody>
          <a:bodyPr rtlCol="0"/>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endParaRPr lang="ja-JP" altLang="en-US" noProof="0" dirty="0"/>
          </a:p>
        </p:txBody>
      </p:sp>
      <p:sp>
        <p:nvSpPr>
          <p:cNvPr id="7" name="日付プレースホルダー 6">
            <a:extLst>
              <a:ext uri="{FF2B5EF4-FFF2-40B4-BE49-F238E27FC236}">
                <a16:creationId xmlns:a16="http://schemas.microsoft.com/office/drawing/2014/main" id="{354D8B55-9EA8-4B81-8E84-9B93B0A27559}"/>
              </a:ext>
            </a:extLst>
          </p:cNvPr>
          <p:cNvSpPr>
            <a:spLocks noGrp="1"/>
          </p:cNvSpPr>
          <p:nvPr>
            <p:ph type="dt" sz="half" idx="10"/>
          </p:nvPr>
        </p:nvSpPr>
        <p:spPr/>
        <p:txBody>
          <a:bodyPr rtlCol="0"/>
          <a:lstStyle/>
          <a:p>
            <a:pPr rtl="0"/>
            <a:r>
              <a:rPr lang="en-US" altLang="ja-JP" noProof="0" dirty="0"/>
              <a:t>2020/2/13</a:t>
            </a:r>
            <a:endParaRPr lang="ja-JP" altLang="en-US" noProof="0" dirty="0"/>
          </a:p>
        </p:txBody>
      </p:sp>
      <p:sp>
        <p:nvSpPr>
          <p:cNvPr id="8" name="フッター プレースホルダー 7">
            <a:extLst>
              <a:ext uri="{FF2B5EF4-FFF2-40B4-BE49-F238E27FC236}">
                <a16:creationId xmlns:a16="http://schemas.microsoft.com/office/drawing/2014/main" id="{062CA021-2578-47CB-822C-BDDFF7223B28}"/>
              </a:ext>
            </a:extLst>
          </p:cNvPr>
          <p:cNvSpPr>
            <a:spLocks noGrp="1"/>
          </p:cNvSpPr>
          <p:nvPr>
            <p:ph type="ftr" sz="quarter" idx="11"/>
          </p:nvPr>
        </p:nvSpPr>
        <p:spPr/>
        <p:txBody>
          <a:bodyPr rtlCol="0"/>
          <a:lstStyle/>
          <a:p>
            <a:pPr rtl="0"/>
            <a:endParaRPr lang="ja-JP" altLang="en-US" noProof="0" dirty="0"/>
          </a:p>
        </p:txBody>
      </p:sp>
      <p:sp>
        <p:nvSpPr>
          <p:cNvPr id="9" name="スライド番号プレースホルダー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rtlCol="0"/>
          <a:lstStyle/>
          <a:p>
            <a:pPr rtl="0"/>
            <a:fld id="{3A98EE3D-8CD1-4C3F-BD1C-C98C9596463C}" type="slidenum">
              <a:rPr lang="en-US" altLang="ja-JP" noProof="0" smtClean="0"/>
              <a:t>‹#›</a:t>
            </a:fld>
            <a:endParaRPr lang="ja-JP" altLang="en-US" noProof="0" dirty="0"/>
          </a:p>
        </p:txBody>
      </p:sp>
    </p:spTree>
    <p:extLst>
      <p:ext uri="{BB962C8B-B14F-4D97-AF65-F5344CB8AC3E}">
        <p14:creationId xmlns:p14="http://schemas.microsoft.com/office/powerpoint/2010/main" val="25404659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セクション ヘッダー">
    <p:bg>
      <p:bgPr>
        <a:solidFill>
          <a:schemeClr val="bg1"/>
        </a:solidFill>
        <a:effectLst/>
      </p:bgPr>
    </p:bg>
    <p:spTree>
      <p:nvGrpSpPr>
        <p:cNvPr id="1" name=""/>
        <p:cNvGrpSpPr/>
        <p:nvPr/>
      </p:nvGrpSpPr>
      <p:grpSpPr>
        <a:xfrm>
          <a:off x="0" y="0"/>
          <a:ext cx="0" cy="0"/>
          <a:chOff x="0" y="0"/>
          <a:chExt cx="0" cy="0"/>
        </a:xfrm>
      </p:grpSpPr>
      <p:sp>
        <p:nvSpPr>
          <p:cNvPr id="10" name="長方形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タイトル 1"/>
          <p:cNvSpPr>
            <a:spLocks noGrp="1"/>
          </p:cNvSpPr>
          <p:nvPr>
            <p:ph type="title"/>
          </p:nvPr>
        </p:nvSpPr>
        <p:spPr>
          <a:xfrm>
            <a:off x="1097280" y="758952"/>
            <a:ext cx="10058400" cy="3566160"/>
          </a:xfrm>
        </p:spPr>
        <p:txBody>
          <a:bodyPr rtlCol="0" anchor="b" anchorCtr="0">
            <a:normAutofit/>
          </a:bodyPr>
          <a:lstStyle>
            <a:lvl1pPr>
              <a:lnSpc>
                <a:spcPct val="90000"/>
              </a:lnSpc>
              <a:defRPr sz="8000" b="0">
                <a:solidFill>
                  <a:schemeClr val="tx1">
                    <a:lumMod val="85000"/>
                    <a:lumOff val="15000"/>
                  </a:schemeClr>
                </a:solidFill>
              </a:defRPr>
            </a:lvl1pPr>
          </a:lstStyle>
          <a:p>
            <a:pPr rtl="0"/>
            <a:r>
              <a:rPr lang="ja-JP" altLang="en-US" noProof="0"/>
              <a:t>マスター タイトルの書式設定</a:t>
            </a:r>
            <a:endParaRPr lang="ja-JP" altLang="en-US" noProof="0" dirty="0"/>
          </a:p>
        </p:txBody>
      </p:sp>
      <p:sp>
        <p:nvSpPr>
          <p:cNvPr id="3" name="テキスト プレースホルダー 2"/>
          <p:cNvSpPr>
            <a:spLocks noGrp="1"/>
          </p:cNvSpPr>
          <p:nvPr>
            <p:ph type="body" idx="1"/>
          </p:nvPr>
        </p:nvSpPr>
        <p:spPr>
          <a:xfrm>
            <a:off x="1097280" y="4663440"/>
            <a:ext cx="10058400" cy="1143000"/>
          </a:xfrm>
        </p:spPr>
        <p:txBody>
          <a:bodyPr lIns="91440" rIns="91440" rtlCol="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ja-JP" altLang="en-US" noProof="0"/>
              <a:t>マスター テキストの書式設定</a:t>
            </a:r>
          </a:p>
        </p:txBody>
      </p:sp>
      <p:cxnSp>
        <p:nvCxnSpPr>
          <p:cNvPr id="9" name="直線​​コネクタ(S)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日付プレースホルダー 6">
            <a:extLst>
              <a:ext uri="{FF2B5EF4-FFF2-40B4-BE49-F238E27FC236}">
                <a16:creationId xmlns:a16="http://schemas.microsoft.com/office/drawing/2014/main" id="{AAF2E137-EC28-48F8-9198-1F02539029B6}"/>
              </a:ext>
            </a:extLst>
          </p:cNvPr>
          <p:cNvSpPr>
            <a:spLocks noGrp="1"/>
          </p:cNvSpPr>
          <p:nvPr>
            <p:ph type="dt" sz="half" idx="10"/>
          </p:nvPr>
        </p:nvSpPr>
        <p:spPr/>
        <p:txBody>
          <a:bodyPr rtlCol="0"/>
          <a:lstStyle/>
          <a:p>
            <a:pPr rtl="0"/>
            <a:r>
              <a:rPr lang="en-US" altLang="ja-JP" noProof="0" dirty="0"/>
              <a:t>2020/2/13</a:t>
            </a:r>
            <a:endParaRPr lang="ja-JP" altLang="en-US" noProof="0" dirty="0"/>
          </a:p>
        </p:txBody>
      </p:sp>
      <p:sp>
        <p:nvSpPr>
          <p:cNvPr id="8" name="フッター プレースホルダー 7">
            <a:extLst>
              <a:ext uri="{FF2B5EF4-FFF2-40B4-BE49-F238E27FC236}">
                <a16:creationId xmlns:a16="http://schemas.microsoft.com/office/drawing/2014/main" id="{189422CD-6F62-4DD6-89EF-07A60B42D219}"/>
              </a:ext>
            </a:extLst>
          </p:cNvPr>
          <p:cNvSpPr>
            <a:spLocks noGrp="1"/>
          </p:cNvSpPr>
          <p:nvPr>
            <p:ph type="ftr" sz="quarter" idx="11"/>
          </p:nvPr>
        </p:nvSpPr>
        <p:spPr/>
        <p:txBody>
          <a:bodyPr rtlCol="0"/>
          <a:lstStyle/>
          <a:p>
            <a:pPr rtl="0"/>
            <a:endParaRPr lang="ja-JP" altLang="en-US" noProof="0" dirty="0"/>
          </a:p>
        </p:txBody>
      </p:sp>
      <p:sp>
        <p:nvSpPr>
          <p:cNvPr id="11" name="スライド番号プレースホルダー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rtlCol="0"/>
          <a:lstStyle/>
          <a:p>
            <a:pPr rtl="0"/>
            <a:fld id="{3A98EE3D-8CD1-4C3F-BD1C-C98C9596463C}" type="slidenum">
              <a:rPr lang="en-US" altLang="ja-JP" noProof="0" smtClean="0"/>
              <a:t>‹#›</a:t>
            </a:fld>
            <a:endParaRPr lang="ja-JP" altLang="en-US" noProof="0" dirty="0"/>
          </a:p>
        </p:txBody>
      </p:sp>
    </p:spTree>
    <p:extLst>
      <p:ext uri="{BB962C8B-B14F-4D97-AF65-F5344CB8AC3E}">
        <p14:creationId xmlns:p14="http://schemas.microsoft.com/office/powerpoint/2010/main" val="7627835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段組">
    <p:spTree>
      <p:nvGrpSpPr>
        <p:cNvPr id="1" name=""/>
        <p:cNvGrpSpPr/>
        <p:nvPr/>
      </p:nvGrpSpPr>
      <p:grpSpPr>
        <a:xfrm>
          <a:off x="0" y="0"/>
          <a:ext cx="0" cy="0"/>
          <a:chOff x="0" y="0"/>
          <a:chExt cx="0" cy="0"/>
        </a:xfrm>
      </p:grpSpPr>
      <p:sp>
        <p:nvSpPr>
          <p:cNvPr id="8" name="タイトル 7"/>
          <p:cNvSpPr>
            <a:spLocks noGrp="1"/>
          </p:cNvSpPr>
          <p:nvPr>
            <p:ph type="title"/>
          </p:nvPr>
        </p:nvSpPr>
        <p:spPr>
          <a:xfrm>
            <a:off x="1097280" y="286603"/>
            <a:ext cx="10058400" cy="1450757"/>
          </a:xfrm>
        </p:spPr>
        <p:txBody>
          <a:bodyPr rtlCol="0"/>
          <a:lstStyle/>
          <a:p>
            <a:pPr rtl="0"/>
            <a:r>
              <a:rPr lang="ja-JP" altLang="en-US" noProof="0"/>
              <a:t>マスター タイトルの書式設定</a:t>
            </a:r>
            <a:endParaRPr lang="ja-JP" altLang="en-US" noProof="0" dirty="0"/>
          </a:p>
        </p:txBody>
      </p:sp>
      <p:sp>
        <p:nvSpPr>
          <p:cNvPr id="3" name="コンテンツ プレースホルダー 2"/>
          <p:cNvSpPr>
            <a:spLocks noGrp="1"/>
          </p:cNvSpPr>
          <p:nvPr>
            <p:ph sz="half" idx="1"/>
          </p:nvPr>
        </p:nvSpPr>
        <p:spPr>
          <a:xfrm>
            <a:off x="1097280" y="2120900"/>
            <a:ext cx="4639736" cy="3748193"/>
          </a:xfrm>
        </p:spPr>
        <p:txBody>
          <a:bodyPr rtlCol="0"/>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endParaRPr lang="ja-JP" altLang="en-US" noProof="0" dirty="0"/>
          </a:p>
        </p:txBody>
      </p:sp>
      <p:sp>
        <p:nvSpPr>
          <p:cNvPr id="4" name="コンテンツ プレースホルダー 3"/>
          <p:cNvSpPr>
            <a:spLocks noGrp="1"/>
          </p:cNvSpPr>
          <p:nvPr>
            <p:ph sz="half" idx="2"/>
          </p:nvPr>
        </p:nvSpPr>
        <p:spPr>
          <a:xfrm>
            <a:off x="6515944" y="2120900"/>
            <a:ext cx="4639736" cy="3748194"/>
          </a:xfrm>
        </p:spPr>
        <p:txBody>
          <a:bodyPr rtlCol="0"/>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endParaRPr lang="ja-JP" altLang="en-US" noProof="0" dirty="0"/>
          </a:p>
        </p:txBody>
      </p:sp>
      <p:sp>
        <p:nvSpPr>
          <p:cNvPr id="2" name="日付プレースホルダー 1">
            <a:extLst>
              <a:ext uri="{FF2B5EF4-FFF2-40B4-BE49-F238E27FC236}">
                <a16:creationId xmlns:a16="http://schemas.microsoft.com/office/drawing/2014/main" id="{5782D47D-B0DC-4C40-BCC6-BBBA32584A38}"/>
              </a:ext>
            </a:extLst>
          </p:cNvPr>
          <p:cNvSpPr>
            <a:spLocks noGrp="1"/>
          </p:cNvSpPr>
          <p:nvPr>
            <p:ph type="dt" sz="half" idx="10"/>
          </p:nvPr>
        </p:nvSpPr>
        <p:spPr/>
        <p:txBody>
          <a:bodyPr rtlCol="0"/>
          <a:lstStyle/>
          <a:p>
            <a:pPr rtl="0"/>
            <a:r>
              <a:rPr lang="en-US" altLang="ja-JP" noProof="0" dirty="0"/>
              <a:t>2020/2/13</a:t>
            </a:r>
            <a:endParaRPr lang="ja-JP" altLang="en-US" noProof="0" dirty="0"/>
          </a:p>
        </p:txBody>
      </p:sp>
      <p:sp>
        <p:nvSpPr>
          <p:cNvPr id="9" name="フッター プレースホルダー 8">
            <a:extLst>
              <a:ext uri="{FF2B5EF4-FFF2-40B4-BE49-F238E27FC236}">
                <a16:creationId xmlns:a16="http://schemas.microsoft.com/office/drawing/2014/main" id="{4690D34E-7EBD-44B2-83CA-4C126A18D7EF}"/>
              </a:ext>
            </a:extLst>
          </p:cNvPr>
          <p:cNvSpPr>
            <a:spLocks noGrp="1"/>
          </p:cNvSpPr>
          <p:nvPr>
            <p:ph type="ftr" sz="quarter" idx="11"/>
          </p:nvPr>
        </p:nvSpPr>
        <p:spPr/>
        <p:txBody>
          <a:bodyPr rtlCol="0"/>
          <a:lstStyle/>
          <a:p>
            <a:pPr rtl="0"/>
            <a:endParaRPr lang="ja-JP" altLang="en-US" noProof="0" dirty="0"/>
          </a:p>
        </p:txBody>
      </p:sp>
      <p:sp>
        <p:nvSpPr>
          <p:cNvPr id="10" name="スライド番号プレースホルダー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rtlCol="0"/>
          <a:lstStyle/>
          <a:p>
            <a:pPr rtl="0"/>
            <a:fld id="{3A98EE3D-8CD1-4C3F-BD1C-C98C9596463C}" type="slidenum">
              <a:rPr lang="en-US" altLang="ja-JP" noProof="0" smtClean="0"/>
              <a:t>‹#›</a:t>
            </a:fld>
            <a:endParaRPr lang="ja-JP" altLang="en-US" noProof="0" dirty="0"/>
          </a:p>
        </p:txBody>
      </p:sp>
    </p:spTree>
    <p:extLst>
      <p:ext uri="{BB962C8B-B14F-4D97-AF65-F5344CB8AC3E}">
        <p14:creationId xmlns:p14="http://schemas.microsoft.com/office/powerpoint/2010/main" val="5883595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10" name="タイトル 9"/>
          <p:cNvSpPr>
            <a:spLocks noGrp="1"/>
          </p:cNvSpPr>
          <p:nvPr>
            <p:ph type="title"/>
          </p:nvPr>
        </p:nvSpPr>
        <p:spPr>
          <a:xfrm>
            <a:off x="1097280" y="286603"/>
            <a:ext cx="10058400" cy="1450757"/>
          </a:xfrm>
        </p:spPr>
        <p:txBody>
          <a:bodyPr rtlCol="0"/>
          <a:lstStyle/>
          <a:p>
            <a:pPr rtl="0"/>
            <a:r>
              <a:rPr lang="ja-JP" altLang="en-US" noProof="0"/>
              <a:t>マスター タイトルの書式設定</a:t>
            </a:r>
            <a:endParaRPr lang="ja-JP" altLang="en-US" noProof="0" dirty="0"/>
          </a:p>
        </p:txBody>
      </p:sp>
      <p:sp>
        <p:nvSpPr>
          <p:cNvPr id="3" name="テキスト プレースホルダー 2"/>
          <p:cNvSpPr>
            <a:spLocks noGrp="1"/>
          </p:cNvSpPr>
          <p:nvPr>
            <p:ph type="body" idx="1"/>
          </p:nvPr>
        </p:nvSpPr>
        <p:spPr>
          <a:xfrm>
            <a:off x="1097280" y="2057400"/>
            <a:ext cx="4639736" cy="736282"/>
          </a:xfrm>
        </p:spPr>
        <p:txBody>
          <a:bodyPr lIns="91440" rIns="91440" rtlCol="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ja-JP" altLang="en-US" noProof="0"/>
              <a:t>マスター テキストの書式設定</a:t>
            </a:r>
          </a:p>
        </p:txBody>
      </p:sp>
      <p:sp>
        <p:nvSpPr>
          <p:cNvPr id="4" name="コンテンツ プレースホルダー 3"/>
          <p:cNvSpPr>
            <a:spLocks noGrp="1"/>
          </p:cNvSpPr>
          <p:nvPr>
            <p:ph sz="half" idx="2"/>
          </p:nvPr>
        </p:nvSpPr>
        <p:spPr>
          <a:xfrm>
            <a:off x="1097280" y="2958274"/>
            <a:ext cx="4639736" cy="2910821"/>
          </a:xfrm>
        </p:spPr>
        <p:txBody>
          <a:bodyPr rtlCol="0"/>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endParaRPr lang="ja-JP" altLang="en-US" noProof="0" dirty="0"/>
          </a:p>
        </p:txBody>
      </p:sp>
      <p:sp>
        <p:nvSpPr>
          <p:cNvPr id="5" name="テキスト プレースホルダー 4"/>
          <p:cNvSpPr>
            <a:spLocks noGrp="1"/>
          </p:cNvSpPr>
          <p:nvPr>
            <p:ph type="body" sz="quarter" idx="3"/>
          </p:nvPr>
        </p:nvSpPr>
        <p:spPr>
          <a:xfrm>
            <a:off x="6515944" y="2057400"/>
            <a:ext cx="4639736" cy="736282"/>
          </a:xfrm>
        </p:spPr>
        <p:txBody>
          <a:bodyPr lIns="91440" rIns="91440" rtlCol="0" anchor="ctr">
            <a:normAutofit/>
          </a:bodyPr>
          <a:lstStyle>
            <a:lvl1pPr marL="0" indent="0" rtl="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ja-JP" altLang="en-US" noProof="0"/>
              <a:t>マスター テキストの書式設定</a:t>
            </a:r>
          </a:p>
        </p:txBody>
      </p:sp>
      <p:sp>
        <p:nvSpPr>
          <p:cNvPr id="6" name="コンテンツ プレースホルダー 5"/>
          <p:cNvSpPr>
            <a:spLocks noGrp="1"/>
          </p:cNvSpPr>
          <p:nvPr>
            <p:ph sz="quarter" idx="4"/>
          </p:nvPr>
        </p:nvSpPr>
        <p:spPr>
          <a:xfrm>
            <a:off x="6515944" y="2958273"/>
            <a:ext cx="4639736" cy="2910821"/>
          </a:xfrm>
        </p:spPr>
        <p:txBody>
          <a:bodyPr rtlCol="0"/>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endParaRPr lang="ja-JP" altLang="en-US" noProof="0" dirty="0"/>
          </a:p>
        </p:txBody>
      </p:sp>
      <p:sp>
        <p:nvSpPr>
          <p:cNvPr id="2" name="日付プレースホルダー 1">
            <a:extLst>
              <a:ext uri="{FF2B5EF4-FFF2-40B4-BE49-F238E27FC236}">
                <a16:creationId xmlns:a16="http://schemas.microsoft.com/office/drawing/2014/main" id="{8AF8A515-AA94-45D1-9223-5C2272618D85}"/>
              </a:ext>
            </a:extLst>
          </p:cNvPr>
          <p:cNvSpPr>
            <a:spLocks noGrp="1"/>
          </p:cNvSpPr>
          <p:nvPr>
            <p:ph type="dt" sz="half" idx="10"/>
          </p:nvPr>
        </p:nvSpPr>
        <p:spPr/>
        <p:txBody>
          <a:bodyPr rtlCol="0"/>
          <a:lstStyle/>
          <a:p>
            <a:pPr rtl="0"/>
            <a:r>
              <a:rPr lang="en-US" altLang="ja-JP" noProof="0" dirty="0"/>
              <a:t>2020/2/13</a:t>
            </a:r>
            <a:endParaRPr lang="ja-JP" altLang="en-US" noProof="0" dirty="0"/>
          </a:p>
        </p:txBody>
      </p:sp>
      <p:sp>
        <p:nvSpPr>
          <p:cNvPr id="11" name="フッター プレースホルダー 10">
            <a:extLst>
              <a:ext uri="{FF2B5EF4-FFF2-40B4-BE49-F238E27FC236}">
                <a16:creationId xmlns:a16="http://schemas.microsoft.com/office/drawing/2014/main" id="{D052F5BC-98E0-4D60-AD67-9547738B7DD4}"/>
              </a:ext>
            </a:extLst>
          </p:cNvPr>
          <p:cNvSpPr>
            <a:spLocks noGrp="1"/>
          </p:cNvSpPr>
          <p:nvPr>
            <p:ph type="ftr" sz="quarter" idx="11"/>
          </p:nvPr>
        </p:nvSpPr>
        <p:spPr/>
        <p:txBody>
          <a:bodyPr rtlCol="0"/>
          <a:lstStyle/>
          <a:p>
            <a:pPr rtl="0"/>
            <a:endParaRPr lang="ja-JP" altLang="en-US" noProof="0" dirty="0"/>
          </a:p>
        </p:txBody>
      </p:sp>
      <p:sp>
        <p:nvSpPr>
          <p:cNvPr id="12" name="スライド番号プレースホルダー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rtlCol="0"/>
          <a:lstStyle/>
          <a:p>
            <a:pPr rtl="0"/>
            <a:fld id="{3A98EE3D-8CD1-4C3F-BD1C-C98C9596463C}" type="slidenum">
              <a:rPr lang="en-US" altLang="ja-JP" noProof="0" smtClean="0"/>
              <a:t>‹#›</a:t>
            </a:fld>
            <a:endParaRPr lang="ja-JP" altLang="en-US" noProof="0" dirty="0"/>
          </a:p>
        </p:txBody>
      </p:sp>
    </p:spTree>
    <p:extLst>
      <p:ext uri="{BB962C8B-B14F-4D97-AF65-F5344CB8AC3E}">
        <p14:creationId xmlns:p14="http://schemas.microsoft.com/office/powerpoint/2010/main" val="19639257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rtlCol="0"/>
          <a:lstStyle/>
          <a:p>
            <a:pPr rtl="0"/>
            <a:r>
              <a:rPr lang="ja-JP" altLang="en-US" noProof="0"/>
              <a:t>マスター タイトルの書式設定</a:t>
            </a:r>
            <a:endParaRPr lang="ja-JP" altLang="en-US" noProof="0" dirty="0"/>
          </a:p>
        </p:txBody>
      </p:sp>
      <p:sp>
        <p:nvSpPr>
          <p:cNvPr id="6" name="日付プレースホルダー 5">
            <a:extLst>
              <a:ext uri="{FF2B5EF4-FFF2-40B4-BE49-F238E27FC236}">
                <a16:creationId xmlns:a16="http://schemas.microsoft.com/office/drawing/2014/main" id="{7392073F-158F-44A3-8913-917AFFC1BC20}"/>
              </a:ext>
            </a:extLst>
          </p:cNvPr>
          <p:cNvSpPr>
            <a:spLocks noGrp="1"/>
          </p:cNvSpPr>
          <p:nvPr>
            <p:ph type="dt" sz="half" idx="10"/>
          </p:nvPr>
        </p:nvSpPr>
        <p:spPr/>
        <p:txBody>
          <a:bodyPr rtlCol="0"/>
          <a:lstStyle/>
          <a:p>
            <a:pPr rtl="0"/>
            <a:r>
              <a:rPr lang="en-US" altLang="ja-JP" noProof="0" dirty="0"/>
              <a:t>2020/2/13</a:t>
            </a:r>
            <a:endParaRPr lang="ja-JP" altLang="en-US" noProof="0" dirty="0"/>
          </a:p>
        </p:txBody>
      </p:sp>
      <p:sp>
        <p:nvSpPr>
          <p:cNvPr id="7" name="フッター プレースホルダー 6">
            <a:extLst>
              <a:ext uri="{FF2B5EF4-FFF2-40B4-BE49-F238E27FC236}">
                <a16:creationId xmlns:a16="http://schemas.microsoft.com/office/drawing/2014/main" id="{EED72207-24CA-42B7-A975-2F8E41CBA904}"/>
              </a:ext>
            </a:extLst>
          </p:cNvPr>
          <p:cNvSpPr>
            <a:spLocks noGrp="1"/>
          </p:cNvSpPr>
          <p:nvPr>
            <p:ph type="ftr" sz="quarter" idx="11"/>
          </p:nvPr>
        </p:nvSpPr>
        <p:spPr/>
        <p:txBody>
          <a:bodyPr rtlCol="0"/>
          <a:lstStyle/>
          <a:p>
            <a:pPr rtl="0"/>
            <a:endParaRPr lang="ja-JP" altLang="en-US" noProof="0" dirty="0"/>
          </a:p>
        </p:txBody>
      </p:sp>
      <p:sp>
        <p:nvSpPr>
          <p:cNvPr id="8" name="スライド番号プレースホルダー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rtlCol="0"/>
          <a:lstStyle/>
          <a:p>
            <a:pPr rtl="0"/>
            <a:fld id="{3A98EE3D-8CD1-4C3F-BD1C-C98C9596463C}" type="slidenum">
              <a:rPr lang="en-US" altLang="ja-JP" noProof="0" smtClean="0"/>
              <a:t>‹#›</a:t>
            </a:fld>
            <a:endParaRPr lang="ja-JP" altLang="en-US" noProof="0" dirty="0"/>
          </a:p>
        </p:txBody>
      </p:sp>
    </p:spTree>
    <p:extLst>
      <p:ext uri="{BB962C8B-B14F-4D97-AF65-F5344CB8AC3E}">
        <p14:creationId xmlns:p14="http://schemas.microsoft.com/office/powerpoint/2010/main" val="42685433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10" name="長方形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日付プレースホルダー 1">
            <a:extLst>
              <a:ext uri="{FF2B5EF4-FFF2-40B4-BE49-F238E27FC236}">
                <a16:creationId xmlns:a16="http://schemas.microsoft.com/office/drawing/2014/main" id="{94E9223F-721F-47BF-9FD5-0F8D12FF0DE1}"/>
              </a:ext>
            </a:extLst>
          </p:cNvPr>
          <p:cNvSpPr>
            <a:spLocks noGrp="1"/>
          </p:cNvSpPr>
          <p:nvPr>
            <p:ph type="dt" sz="half" idx="10"/>
          </p:nvPr>
        </p:nvSpPr>
        <p:spPr/>
        <p:txBody>
          <a:bodyPr rtlCol="0"/>
          <a:lstStyle/>
          <a:p>
            <a:pPr rtl="0"/>
            <a:r>
              <a:rPr lang="en-US" altLang="ja-JP" noProof="0" dirty="0"/>
              <a:t>2020/2/13</a:t>
            </a:r>
            <a:endParaRPr lang="ja-JP" altLang="en-US" noProof="0" dirty="0"/>
          </a:p>
        </p:txBody>
      </p:sp>
      <p:sp>
        <p:nvSpPr>
          <p:cNvPr id="3" name="フッター プレースホルダー 2">
            <a:extLst>
              <a:ext uri="{FF2B5EF4-FFF2-40B4-BE49-F238E27FC236}">
                <a16:creationId xmlns:a16="http://schemas.microsoft.com/office/drawing/2014/main" id="{05915714-6BBA-4593-8591-4E26F7D58D9F}"/>
              </a:ext>
            </a:extLst>
          </p:cNvPr>
          <p:cNvSpPr>
            <a:spLocks noGrp="1"/>
          </p:cNvSpPr>
          <p:nvPr>
            <p:ph type="ftr" sz="quarter" idx="11"/>
          </p:nvPr>
        </p:nvSpPr>
        <p:spPr/>
        <p:txBody>
          <a:bodyPr rtlCol="0"/>
          <a:lstStyle/>
          <a:p>
            <a:pPr rtl="0"/>
            <a:endParaRPr lang="ja-JP" altLang="en-US" noProof="0" dirty="0"/>
          </a:p>
        </p:txBody>
      </p:sp>
      <p:sp>
        <p:nvSpPr>
          <p:cNvPr id="4" name="スライド番号プレースホルダー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rtlCol="0"/>
          <a:lstStyle/>
          <a:p>
            <a:pPr rtl="0"/>
            <a:fld id="{3A98EE3D-8CD1-4C3F-BD1C-C98C9596463C}" type="slidenum">
              <a:rPr lang="en-US" altLang="ja-JP" noProof="0" smtClean="0"/>
              <a:t>‹#›</a:t>
            </a:fld>
            <a:endParaRPr lang="ja-JP" altLang="en-US" noProof="0" dirty="0"/>
          </a:p>
        </p:txBody>
      </p:sp>
    </p:spTree>
    <p:extLst>
      <p:ext uri="{BB962C8B-B14F-4D97-AF65-F5344CB8AC3E}">
        <p14:creationId xmlns:p14="http://schemas.microsoft.com/office/powerpoint/2010/main" val="1333937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キャプション付きのコンテンツ">
    <p:spTree>
      <p:nvGrpSpPr>
        <p:cNvPr id="1" name=""/>
        <p:cNvGrpSpPr/>
        <p:nvPr/>
      </p:nvGrpSpPr>
      <p:grpSpPr>
        <a:xfrm>
          <a:off x="0" y="0"/>
          <a:ext cx="0" cy="0"/>
          <a:chOff x="0" y="0"/>
          <a:chExt cx="0" cy="0"/>
        </a:xfrm>
      </p:grpSpPr>
      <p:sp>
        <p:nvSpPr>
          <p:cNvPr id="8" name="長方形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タイトル 1"/>
          <p:cNvSpPr>
            <a:spLocks noGrp="1"/>
          </p:cNvSpPr>
          <p:nvPr>
            <p:ph type="title"/>
          </p:nvPr>
        </p:nvSpPr>
        <p:spPr>
          <a:xfrm>
            <a:off x="643466" y="786383"/>
            <a:ext cx="3517567" cy="2093975"/>
          </a:xfrm>
        </p:spPr>
        <p:txBody>
          <a:bodyPr rtlCol="0" anchor="b">
            <a:normAutofit/>
          </a:bodyPr>
          <a:lstStyle>
            <a:lvl1pPr>
              <a:lnSpc>
                <a:spcPct val="90000"/>
              </a:lnSpc>
              <a:defRPr sz="3600" b="0">
                <a:solidFill>
                  <a:srgbClr val="FFFFFF"/>
                </a:solidFill>
              </a:defRPr>
            </a:lvl1pPr>
          </a:lstStyle>
          <a:p>
            <a:pPr rtl="0"/>
            <a:r>
              <a:rPr lang="ja-JP" altLang="en-US" noProof="0"/>
              <a:t>マスター タイトルの書式設定</a:t>
            </a:r>
            <a:endParaRPr lang="ja-JP" altLang="en-US" noProof="0" dirty="0"/>
          </a:p>
        </p:txBody>
      </p:sp>
      <p:sp>
        <p:nvSpPr>
          <p:cNvPr id="3" name="コンテンツ プレースホルダー 2"/>
          <p:cNvSpPr>
            <a:spLocks noGrp="1"/>
          </p:cNvSpPr>
          <p:nvPr>
            <p:ph idx="1"/>
          </p:nvPr>
        </p:nvSpPr>
        <p:spPr>
          <a:xfrm>
            <a:off x="5458984" y="812799"/>
            <a:ext cx="5928344" cy="5294757"/>
          </a:xfrm>
        </p:spPr>
        <p:txBody>
          <a:bodyPr rtlCol="0"/>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endParaRPr lang="ja-JP" altLang="en-US" noProof="0" dirty="0"/>
          </a:p>
        </p:txBody>
      </p:sp>
      <p:sp>
        <p:nvSpPr>
          <p:cNvPr id="4" name="テキスト プレースホルダー 3"/>
          <p:cNvSpPr>
            <a:spLocks noGrp="1"/>
          </p:cNvSpPr>
          <p:nvPr>
            <p:ph type="body" sz="half" idx="2"/>
          </p:nvPr>
        </p:nvSpPr>
        <p:spPr>
          <a:xfrm>
            <a:off x="643465" y="3043050"/>
            <a:ext cx="3517567" cy="3064505"/>
          </a:xfrm>
        </p:spPr>
        <p:txBody>
          <a:bodyPr lIns="91440" rIns="91440" rtlCol="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ja-JP" altLang="en-US" noProof="0"/>
              <a:t>マスター テキストの書式設定</a:t>
            </a:r>
          </a:p>
        </p:txBody>
      </p:sp>
      <p:sp>
        <p:nvSpPr>
          <p:cNvPr id="5" name="日付プレースホルダー 4"/>
          <p:cNvSpPr>
            <a:spLocks noGrp="1"/>
          </p:cNvSpPr>
          <p:nvPr>
            <p:ph type="dt" sz="half" idx="10"/>
          </p:nvPr>
        </p:nvSpPr>
        <p:spPr>
          <a:xfrm>
            <a:off x="643464" y="6446520"/>
            <a:ext cx="3517568" cy="365125"/>
          </a:xfrm>
        </p:spPr>
        <p:txBody>
          <a:bodyPr rtlCol="0"/>
          <a:lstStyle>
            <a:lvl1pPr algn="l">
              <a:defRPr/>
            </a:lvl1pPr>
          </a:lstStyle>
          <a:p>
            <a:pPr rtl="0"/>
            <a:r>
              <a:rPr lang="en-US" altLang="ja-JP" noProof="0" dirty="0"/>
              <a:t>2020/2/13</a:t>
            </a:r>
            <a:endParaRPr lang="ja-JP" altLang="en-US" noProof="0" dirty="0"/>
          </a:p>
        </p:txBody>
      </p:sp>
      <p:sp>
        <p:nvSpPr>
          <p:cNvPr id="6" name="フッター プレースホルダー 5"/>
          <p:cNvSpPr>
            <a:spLocks noGrp="1"/>
          </p:cNvSpPr>
          <p:nvPr>
            <p:ph type="ftr" sz="quarter" idx="11"/>
          </p:nvPr>
        </p:nvSpPr>
        <p:spPr>
          <a:xfrm>
            <a:off x="5458983" y="6446520"/>
            <a:ext cx="5334019" cy="365125"/>
          </a:xfrm>
        </p:spPr>
        <p:txBody>
          <a:bodyPr rtlCol="0"/>
          <a:lstStyle>
            <a:lvl1pPr algn="l">
              <a:defRPr>
                <a:solidFill>
                  <a:schemeClr val="tx2"/>
                </a:solidFill>
              </a:defRPr>
            </a:lvl1pPr>
          </a:lstStyle>
          <a:p>
            <a:pPr rtl="0"/>
            <a:endParaRPr lang="ja-JP" altLang="en-US" noProof="0" dirty="0"/>
          </a:p>
        </p:txBody>
      </p:sp>
      <p:sp>
        <p:nvSpPr>
          <p:cNvPr id="7" name="スライド番号プレースホルダー 6"/>
          <p:cNvSpPr>
            <a:spLocks noGrp="1"/>
          </p:cNvSpPr>
          <p:nvPr>
            <p:ph type="sldNum" sz="quarter" idx="12"/>
          </p:nvPr>
        </p:nvSpPr>
        <p:spPr/>
        <p:txBody>
          <a:bodyPr rtlCol="0"/>
          <a:lstStyle>
            <a:lvl1pPr>
              <a:defRPr>
                <a:solidFill>
                  <a:schemeClr val="tx2"/>
                </a:solidFill>
              </a:defRPr>
            </a:lvl1pPr>
          </a:lstStyle>
          <a:p>
            <a:pPr rtl="0"/>
            <a:fld id="{3A98EE3D-8CD1-4C3F-BD1C-C98C9596463C}" type="slidenum">
              <a:rPr lang="en-US" altLang="ja-JP" noProof="0" smtClean="0"/>
              <a:pPr/>
              <a:t>‹#›</a:t>
            </a:fld>
            <a:endParaRPr lang="ja-JP" altLang="en-US" noProof="0" dirty="0"/>
          </a:p>
        </p:txBody>
      </p:sp>
    </p:spTree>
    <p:extLst>
      <p:ext uri="{BB962C8B-B14F-4D97-AF65-F5344CB8AC3E}">
        <p14:creationId xmlns:p14="http://schemas.microsoft.com/office/powerpoint/2010/main" val="37711844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キャプション付きの図">
    <p:spTree>
      <p:nvGrpSpPr>
        <p:cNvPr id="1" name=""/>
        <p:cNvGrpSpPr/>
        <p:nvPr/>
      </p:nvGrpSpPr>
      <p:grpSpPr>
        <a:xfrm>
          <a:off x="0" y="0"/>
          <a:ext cx="0" cy="0"/>
          <a:chOff x="0" y="0"/>
          <a:chExt cx="0" cy="0"/>
        </a:xfrm>
      </p:grpSpPr>
      <p:sp>
        <p:nvSpPr>
          <p:cNvPr id="8" name="長方形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図プレースホルダー 2"/>
          <p:cNvSpPr>
            <a:spLocks noGrp="1" noChangeAspect="1"/>
          </p:cNvSpPr>
          <p:nvPr>
            <p:ph type="pic" idx="1"/>
          </p:nvPr>
        </p:nvSpPr>
        <p:spPr>
          <a:xfrm>
            <a:off x="15" y="0"/>
            <a:ext cx="12191985" cy="4578350"/>
          </a:xfrm>
          <a:solidFill>
            <a:schemeClr val="bg1">
              <a:lumMod val="85000"/>
            </a:schemeClr>
          </a:solidFill>
        </p:spPr>
        <p:txBody>
          <a:bodyPr lIns="457200" tIns="457200" rtlCol="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ja-JP" altLang="en-US" noProof="0"/>
              <a:t>アイコンをクリックして図を追加</a:t>
            </a:r>
            <a:endParaRPr lang="ja-JP" altLang="en-US" noProof="0" dirty="0"/>
          </a:p>
        </p:txBody>
      </p:sp>
      <p:sp>
        <p:nvSpPr>
          <p:cNvPr id="2" name="タイトル 1"/>
          <p:cNvSpPr>
            <a:spLocks noGrp="1"/>
          </p:cNvSpPr>
          <p:nvPr>
            <p:ph type="title"/>
          </p:nvPr>
        </p:nvSpPr>
        <p:spPr>
          <a:xfrm>
            <a:off x="1097279" y="4799362"/>
            <a:ext cx="10113645" cy="743682"/>
          </a:xfrm>
        </p:spPr>
        <p:txBody>
          <a:bodyPr tIns="0" bIns="0" rtlCol="0" anchor="b">
            <a:noAutofit/>
          </a:bodyPr>
          <a:lstStyle>
            <a:lvl1pPr>
              <a:defRPr sz="3600" b="0">
                <a:solidFill>
                  <a:srgbClr val="FFFFFF"/>
                </a:solidFill>
              </a:defRPr>
            </a:lvl1pPr>
          </a:lstStyle>
          <a:p>
            <a:pPr rtl="0"/>
            <a:r>
              <a:rPr lang="ja-JP" altLang="en-US" noProof="0"/>
              <a:t>マスター タイトルの書式設定</a:t>
            </a:r>
            <a:endParaRPr lang="ja-JP" altLang="en-US" noProof="0" dirty="0"/>
          </a:p>
        </p:txBody>
      </p:sp>
      <p:sp>
        <p:nvSpPr>
          <p:cNvPr id="4" name="テキスト プレースホルダー 3"/>
          <p:cNvSpPr>
            <a:spLocks noGrp="1"/>
          </p:cNvSpPr>
          <p:nvPr>
            <p:ph type="body" sz="half" idx="2"/>
          </p:nvPr>
        </p:nvSpPr>
        <p:spPr>
          <a:xfrm>
            <a:off x="1097279" y="5715000"/>
            <a:ext cx="10113264" cy="609600"/>
          </a:xfrm>
        </p:spPr>
        <p:txBody>
          <a:bodyPr lIns="91440" tIns="0" rIns="91440" bIns="0" rtlCol="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ja-JP" altLang="en-US" noProof="0"/>
              <a:t>マスター テキストの書式設定</a:t>
            </a:r>
          </a:p>
        </p:txBody>
      </p:sp>
      <p:sp>
        <p:nvSpPr>
          <p:cNvPr id="5" name="日付プレースホルダー 4"/>
          <p:cNvSpPr>
            <a:spLocks noGrp="1"/>
          </p:cNvSpPr>
          <p:nvPr>
            <p:ph type="dt" sz="half" idx="10"/>
          </p:nvPr>
        </p:nvSpPr>
        <p:spPr/>
        <p:txBody>
          <a:bodyPr rtlCol="0"/>
          <a:lstStyle>
            <a:lvl1pPr>
              <a:defRPr/>
            </a:lvl1pPr>
          </a:lstStyle>
          <a:p>
            <a:pPr rtl="0"/>
            <a:r>
              <a:rPr lang="en-US" altLang="ja-JP" noProof="0" dirty="0"/>
              <a:t>2020/2/13</a:t>
            </a:r>
            <a:endParaRPr lang="ja-JP" altLang="en-US" noProof="0" dirty="0"/>
          </a:p>
        </p:txBody>
      </p:sp>
      <p:sp>
        <p:nvSpPr>
          <p:cNvPr id="6" name="フッター プレースホルダー 5"/>
          <p:cNvSpPr>
            <a:spLocks noGrp="1"/>
          </p:cNvSpPr>
          <p:nvPr>
            <p:ph type="ftr" sz="quarter" idx="11"/>
          </p:nvPr>
        </p:nvSpPr>
        <p:spPr>
          <a:xfrm>
            <a:off x="1097279" y="6446838"/>
            <a:ext cx="6818262" cy="365125"/>
          </a:xfrm>
        </p:spPr>
        <p:txBody>
          <a:bodyPr rtlCol="0"/>
          <a:lstStyle/>
          <a:p>
            <a:pPr algn="l" rtl="0"/>
            <a:endParaRPr lang="ja-JP" altLang="en-US" noProof="0" dirty="0"/>
          </a:p>
        </p:txBody>
      </p:sp>
      <p:sp>
        <p:nvSpPr>
          <p:cNvPr id="7" name="スライド番号プレースホルダー 6"/>
          <p:cNvSpPr>
            <a:spLocks noGrp="1"/>
          </p:cNvSpPr>
          <p:nvPr>
            <p:ph type="sldNum" sz="quarter" idx="12"/>
          </p:nvPr>
        </p:nvSpPr>
        <p:spPr/>
        <p:txBody>
          <a:bodyPr rtlCol="0"/>
          <a:lstStyle/>
          <a:p>
            <a:pPr rtl="0"/>
            <a:fld id="{3A98EE3D-8CD1-4C3F-BD1C-C98C9596463C}" type="slidenum">
              <a:rPr lang="en-US" altLang="ja-JP" noProof="0" smtClean="0"/>
              <a:t>‹#›</a:t>
            </a:fld>
            <a:endParaRPr lang="ja-JP" altLang="en-US" noProof="0" dirty="0"/>
          </a:p>
        </p:txBody>
      </p:sp>
    </p:spTree>
    <p:extLst>
      <p:ext uri="{BB962C8B-B14F-4D97-AF65-F5344CB8AC3E}">
        <p14:creationId xmlns:p14="http://schemas.microsoft.com/office/powerpoint/2010/main" val="12016137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長方形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タイトル プレースホルダー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pPr rtl="0"/>
            <a:r>
              <a:rPr lang="ja-JP" altLang="en-US" noProof="0" dirty="0"/>
              <a:t>マスター タイトルの書式設定</a:t>
            </a:r>
          </a:p>
        </p:txBody>
      </p:sp>
      <p:sp>
        <p:nvSpPr>
          <p:cNvPr id="3" name="テキスト プレースホルダー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rtl="0"/>
            <a:r>
              <a:rPr lang="ja-JP" altLang="en-US" noProof="0" dirty="0"/>
              <a:t>マスター テキストの書式設定</a:t>
            </a:r>
          </a:p>
          <a:p>
            <a:pPr lvl="1" rtl="0"/>
            <a:r>
              <a:rPr lang="ja-JP" altLang="en-US" noProof="0" dirty="0"/>
              <a:t>第 </a:t>
            </a:r>
            <a:r>
              <a:rPr lang="en-US" altLang="ja-JP" noProof="0" dirty="0"/>
              <a:t>2 </a:t>
            </a:r>
            <a:r>
              <a:rPr lang="ja-JP" altLang="en-US" noProof="0" dirty="0"/>
              <a:t>レベル</a:t>
            </a:r>
          </a:p>
          <a:p>
            <a:pPr lvl="2" rtl="0"/>
            <a:r>
              <a:rPr lang="ja-JP" altLang="en-US" noProof="0" dirty="0"/>
              <a:t>第 </a:t>
            </a:r>
            <a:r>
              <a:rPr lang="en-US" altLang="ja-JP" noProof="0" dirty="0"/>
              <a:t>3 </a:t>
            </a:r>
            <a:r>
              <a:rPr lang="ja-JP" altLang="en-US" noProof="0" dirty="0"/>
              <a:t>レベル</a:t>
            </a:r>
          </a:p>
          <a:p>
            <a:pPr lvl="3" rtl="0"/>
            <a:r>
              <a:rPr lang="ja-JP" altLang="en-US" noProof="0" dirty="0"/>
              <a:t>第 </a:t>
            </a:r>
            <a:r>
              <a:rPr lang="en-US" altLang="ja-JP" noProof="0" dirty="0"/>
              <a:t>4 </a:t>
            </a:r>
            <a:r>
              <a:rPr lang="ja-JP" altLang="en-US" noProof="0" dirty="0"/>
              <a:t>レベル</a:t>
            </a:r>
          </a:p>
          <a:p>
            <a:pPr lvl="4" rtl="0"/>
            <a:r>
              <a:rPr lang="ja-JP" altLang="en-US" noProof="0" dirty="0"/>
              <a:t>第 </a:t>
            </a:r>
            <a:r>
              <a:rPr lang="en-US" altLang="ja-JP" noProof="0" dirty="0"/>
              <a:t>5 </a:t>
            </a:r>
            <a:r>
              <a:rPr lang="ja-JP" altLang="en-US" noProof="0" dirty="0"/>
              <a:t>レベル</a:t>
            </a:r>
          </a:p>
        </p:txBody>
      </p:sp>
      <p:sp>
        <p:nvSpPr>
          <p:cNvPr id="4" name="日付プレースホルダー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latin typeface="Meiryo UI" panose="020B0604030504040204" pitchFamily="50" charset="-128"/>
                <a:ea typeface="Meiryo UI" panose="020B0604030504040204" pitchFamily="50" charset="-128"/>
              </a:defRPr>
            </a:lvl1pPr>
          </a:lstStyle>
          <a:p>
            <a:r>
              <a:rPr lang="en-US" altLang="ja-JP" noProof="0" dirty="0"/>
              <a:t>2020/2/13</a:t>
            </a:r>
            <a:endParaRPr lang="ja-JP" altLang="en-US" noProof="0" dirty="0"/>
          </a:p>
        </p:txBody>
      </p:sp>
      <p:sp>
        <p:nvSpPr>
          <p:cNvPr id="5" name="フッター プレースホルダー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latin typeface="Meiryo UI" panose="020B0604030504040204" pitchFamily="50" charset="-128"/>
                <a:ea typeface="Meiryo UI" panose="020B0604030504040204" pitchFamily="50" charset="-128"/>
              </a:defRPr>
            </a:lvl1pPr>
          </a:lstStyle>
          <a:p>
            <a:endParaRPr lang="ja-JP" altLang="en-US" noProof="0" dirty="0"/>
          </a:p>
        </p:txBody>
      </p:sp>
      <p:sp>
        <p:nvSpPr>
          <p:cNvPr id="6" name="スライド番号プレースホルダー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latin typeface="Meiryo UI" panose="020B0604030504040204" pitchFamily="50" charset="-128"/>
                <a:ea typeface="Meiryo UI" panose="020B0604030504040204" pitchFamily="50" charset="-128"/>
              </a:defRPr>
            </a:lvl1pPr>
          </a:lstStyle>
          <a:p>
            <a:fld id="{3A98EE3D-8CD1-4C3F-BD1C-C98C9596463C}" type="slidenum">
              <a:rPr lang="en-US" altLang="ja-JP" noProof="0" smtClean="0"/>
              <a:pPr/>
              <a:t>‹#›</a:t>
            </a:fld>
            <a:endParaRPr lang="ja-JP" altLang="en-US" noProof="0" dirty="0"/>
          </a:p>
        </p:txBody>
      </p:sp>
      <p:cxnSp>
        <p:nvCxnSpPr>
          <p:cNvPr id="10" name="直線​​コネクタ(S)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60309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sldNum="0" hdr="0" ftr="0" dt="0"/>
  <p:txStyles>
    <p:titleStyle>
      <a:lvl1pPr algn="l" defTabSz="914400" rtl="0" eaLnBrk="1" latinLnBrk="0" hangingPunct="1">
        <a:lnSpc>
          <a:spcPct val="90000"/>
        </a:lnSpc>
        <a:spcBef>
          <a:spcPct val="0"/>
        </a:spcBef>
        <a:buNone/>
        <a:defRPr kumimoji="1" sz="4700" i="0" kern="1200" spc="-50" baseline="0">
          <a:solidFill>
            <a:schemeClr val="tx1">
              <a:lumMod val="75000"/>
              <a:lumOff val="25000"/>
            </a:schemeClr>
          </a:solidFill>
          <a:latin typeface="Meiryo UI" panose="020B0604030504040204" pitchFamily="50" charset="-128"/>
          <a:ea typeface="Meiryo UI" panose="020B0604030504040204" pitchFamily="50" charset="-128"/>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kumimoji="1" sz="1900" kern="1200">
          <a:solidFill>
            <a:schemeClr val="tx1">
              <a:lumMod val="75000"/>
              <a:lumOff val="25000"/>
            </a:schemeClr>
          </a:solidFill>
          <a:latin typeface="Meiryo UI" panose="020B0604030504040204" pitchFamily="50" charset="-128"/>
          <a:ea typeface="Meiryo UI" panose="020B0604030504040204" pitchFamily="50" charset="-128"/>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kumimoji="1" sz="1700" kern="1200">
          <a:solidFill>
            <a:schemeClr val="tx1">
              <a:lumMod val="75000"/>
              <a:lumOff val="25000"/>
            </a:schemeClr>
          </a:solidFill>
          <a:latin typeface="Meiryo UI" panose="020B0604030504040204" pitchFamily="50" charset="-128"/>
          <a:ea typeface="Meiryo UI" panose="020B0604030504040204" pitchFamily="50" charset="-128"/>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hemeOverride" Target="../theme/themeOverride1.xml"/><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3.jfif"/></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2.xml"/><Relationship Id="rId4" Type="http://schemas.openxmlformats.org/officeDocument/2006/relationships/hyperlink" Target="https://aclanthology.org/C18-1179"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2" Type="http://schemas.openxmlformats.org/officeDocument/2006/relationships/hyperlink" Target="https://biblio.ugent.be/publication/2958608/file/6776017.pdf"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長方形 32">
            <a:extLst>
              <a:ext uri="{FF2B5EF4-FFF2-40B4-BE49-F238E27FC236}">
                <a16:creationId xmlns:a16="http://schemas.microsoft.com/office/drawing/2014/main" id="{2FDF0794-1B86-42B2-B8C7-F60123E638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1200" cap="none" spc="0" normalizeH="0" baseline="0" dirty="0">
              <a:ln>
                <a:noFill/>
              </a:ln>
              <a:solidFill>
                <a:srgbClr val="FFFFFF"/>
              </a:solidFill>
              <a:effectLst/>
              <a:uLnTx/>
              <a:uFillTx/>
              <a:latin typeface="Meiryo UI" panose="020B0604030504040204" pitchFamily="50" charset="-128"/>
              <a:ea typeface="Meiryo UI" panose="020B0604030504040204" pitchFamily="50" charset="-128"/>
            </a:endParaRPr>
          </a:p>
        </p:txBody>
      </p:sp>
      <p:pic>
        <p:nvPicPr>
          <p:cNvPr id="4" name="画像 3" descr="紙と鉛筆のクローズ アップ">
            <a:extLst>
              <a:ext uri="{FF2B5EF4-FFF2-40B4-BE49-F238E27FC236}">
                <a16:creationId xmlns:a16="http://schemas.microsoft.com/office/drawing/2014/main" id="{65810330-F0B5-43C9-BC34-094FFB5C0529}"/>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20" y="975"/>
            <a:ext cx="12191980" cy="6858000"/>
          </a:xfrm>
          <a:prstGeom prst="rect">
            <a:avLst/>
          </a:prstGeom>
        </p:spPr>
      </p:pic>
      <p:sp>
        <p:nvSpPr>
          <p:cNvPr id="35" name="長方形 34">
            <a:extLst>
              <a:ext uri="{FF2B5EF4-FFF2-40B4-BE49-F238E27FC236}">
                <a16:creationId xmlns:a16="http://schemas.microsoft.com/office/drawing/2014/main" id="{C5373426-E26E-431D-959C-5DB96C0B6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12607" y="1238442"/>
            <a:ext cx="3635926" cy="4355751"/>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1200" cap="none" spc="0" normalizeH="0" baseline="0" dirty="0">
              <a:ln>
                <a:noFill/>
              </a:ln>
              <a:solidFill>
                <a:srgbClr val="FFFFFF"/>
              </a:solidFill>
              <a:effectLst/>
              <a:uLnTx/>
              <a:uFillTx/>
              <a:latin typeface="Meiryo UI" panose="020B0604030504040204" pitchFamily="50" charset="-128"/>
              <a:ea typeface="Meiryo UI" panose="020B0604030504040204" pitchFamily="50" charset="-128"/>
            </a:endParaRPr>
          </a:p>
        </p:txBody>
      </p:sp>
      <p:sp>
        <p:nvSpPr>
          <p:cNvPr id="2" name="タイトル 1">
            <a:extLst>
              <a:ext uri="{FF2B5EF4-FFF2-40B4-BE49-F238E27FC236}">
                <a16:creationId xmlns:a16="http://schemas.microsoft.com/office/drawing/2014/main" id="{9AB2EA78-AEB3-469B-9025-3B17201A457B}"/>
              </a:ext>
            </a:extLst>
          </p:cNvPr>
          <p:cNvSpPr>
            <a:spLocks noGrp="1"/>
          </p:cNvSpPr>
          <p:nvPr>
            <p:ph type="ctrTitle"/>
          </p:nvPr>
        </p:nvSpPr>
        <p:spPr>
          <a:xfrm>
            <a:off x="8020050" y="1475234"/>
            <a:ext cx="3448050" cy="2901694"/>
          </a:xfrm>
        </p:spPr>
        <p:txBody>
          <a:bodyPr rtlCol="0" anchor="b">
            <a:normAutofit/>
          </a:bodyPr>
          <a:lstStyle/>
          <a:p>
            <a:r>
              <a:rPr lang="ja-JP" altLang="en-US" sz="3600" dirty="0">
                <a:solidFill>
                  <a:schemeClr val="tx1"/>
                </a:solidFill>
                <a:latin typeface="Meiryo UI" panose="020B0604030504040204" pitchFamily="50" charset="-128"/>
                <a:ea typeface="Meiryo UI" panose="020B0604030504040204" pitchFamily="50" charset="-128"/>
              </a:rPr>
              <a:t>感情認識に基づく対話システムのための</a:t>
            </a:r>
            <a:br>
              <a:rPr lang="en-US" altLang="ja-JP" sz="3600" dirty="0">
                <a:solidFill>
                  <a:schemeClr val="tx1"/>
                </a:solidFill>
                <a:latin typeface="Meiryo UI" panose="020B0604030504040204" pitchFamily="50" charset="-128"/>
                <a:ea typeface="Meiryo UI" panose="020B0604030504040204" pitchFamily="50" charset="-128"/>
              </a:rPr>
            </a:br>
            <a:r>
              <a:rPr lang="en-US" altLang="ja-JP" sz="3600" dirty="0">
                <a:solidFill>
                  <a:schemeClr val="tx1"/>
                </a:solidFill>
                <a:latin typeface="Meiryo UI" panose="020B0604030504040204" pitchFamily="50" charset="-128"/>
                <a:ea typeface="Meiryo UI" panose="020B0604030504040204" pitchFamily="50" charset="-128"/>
              </a:rPr>
              <a:t>VAD</a:t>
            </a:r>
            <a:r>
              <a:rPr lang="ja-JP" altLang="en-US" sz="3600" dirty="0">
                <a:solidFill>
                  <a:schemeClr val="tx1"/>
                </a:solidFill>
                <a:latin typeface="Meiryo UI" panose="020B0604030504040204" pitchFamily="50" charset="-128"/>
                <a:ea typeface="Meiryo UI" panose="020B0604030504040204" pitchFamily="50" charset="-128"/>
              </a:rPr>
              <a:t>評価モデル</a:t>
            </a:r>
            <a:endParaRPr lang="en-US" altLang="ja-JP" sz="3600" dirty="0">
              <a:solidFill>
                <a:schemeClr val="tx1"/>
              </a:solidFill>
              <a:latin typeface="Meiryo UI" panose="020B0604030504040204" pitchFamily="50" charset="-128"/>
              <a:ea typeface="Meiryo UI" panose="020B0604030504040204" pitchFamily="50" charset="-128"/>
            </a:endParaRPr>
          </a:p>
        </p:txBody>
      </p:sp>
      <p:sp>
        <p:nvSpPr>
          <p:cNvPr id="3" name="サブタイトル 2">
            <a:extLst>
              <a:ext uri="{FF2B5EF4-FFF2-40B4-BE49-F238E27FC236}">
                <a16:creationId xmlns:a16="http://schemas.microsoft.com/office/drawing/2014/main" id="{255E1F2F-E259-4EA8-9FFD-3A10AF541859}"/>
              </a:ext>
            </a:extLst>
          </p:cNvPr>
          <p:cNvSpPr>
            <a:spLocks noGrp="1"/>
          </p:cNvSpPr>
          <p:nvPr>
            <p:ph type="subTitle" idx="1"/>
          </p:nvPr>
        </p:nvSpPr>
        <p:spPr>
          <a:xfrm>
            <a:off x="8127750" y="4608576"/>
            <a:ext cx="3205640" cy="774186"/>
          </a:xfrm>
        </p:spPr>
        <p:txBody>
          <a:bodyPr rtlCol="0" anchor="t">
            <a:normAutofit/>
          </a:bodyPr>
          <a:lstStyle/>
          <a:p>
            <a:pPr rtl="0">
              <a:lnSpc>
                <a:spcPct val="100000"/>
              </a:lnSpc>
            </a:pPr>
            <a:r>
              <a:rPr lang="en-US" altLang="ja-JP" sz="1600" dirty="0">
                <a:latin typeface="Meiryo UI" panose="020B0604030504040204" pitchFamily="50" charset="-128"/>
                <a:ea typeface="Meiryo UI" panose="020B0604030504040204" pitchFamily="50" charset="-128"/>
              </a:rPr>
              <a:t>9LDI1101</a:t>
            </a:r>
          </a:p>
          <a:p>
            <a:pPr rtl="0">
              <a:lnSpc>
                <a:spcPct val="100000"/>
              </a:lnSpc>
            </a:pPr>
            <a:r>
              <a:rPr lang="en-US" altLang="ja-JP" sz="1600" dirty="0">
                <a:latin typeface="Meiryo UI" panose="020B0604030504040204" pitchFamily="50" charset="-128"/>
                <a:ea typeface="Meiryo UI" panose="020B0604030504040204" pitchFamily="50" charset="-128"/>
              </a:rPr>
              <a:t>Siwon Seo</a:t>
            </a:r>
          </a:p>
        </p:txBody>
      </p:sp>
      <p:cxnSp>
        <p:nvCxnSpPr>
          <p:cNvPr id="37" name="直線​​コネクタ(S) 36">
            <a:extLst>
              <a:ext uri="{FF2B5EF4-FFF2-40B4-BE49-F238E27FC236}">
                <a16:creationId xmlns:a16="http://schemas.microsoft.com/office/drawing/2014/main" id="{96D07482-83A3-4451-943C-B469610829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76090" y="4508519"/>
            <a:ext cx="310896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9" name="長方形 38">
            <a:extLst>
              <a:ext uri="{FF2B5EF4-FFF2-40B4-BE49-F238E27FC236}">
                <a16:creationId xmlns:a16="http://schemas.microsoft.com/office/drawing/2014/main" id="{EDC90921-9082-491B-940E-827D679F34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93143965"/>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6467DE8-0DC4-3171-B842-1661575C2B56}"/>
              </a:ext>
            </a:extLst>
          </p:cNvPr>
          <p:cNvSpPr>
            <a:spLocks noGrp="1"/>
          </p:cNvSpPr>
          <p:nvPr>
            <p:ph type="title"/>
          </p:nvPr>
        </p:nvSpPr>
        <p:spPr/>
        <p:txBody>
          <a:bodyPr/>
          <a:lstStyle/>
          <a:p>
            <a:r>
              <a:rPr kumimoji="1" lang="en-US" altLang="ja-JP" dirty="0" err="1"/>
              <a:t>RoBERTa</a:t>
            </a:r>
            <a:endParaRPr kumimoji="1" lang="ja-JP" altLang="en-US" dirty="0"/>
          </a:p>
        </p:txBody>
      </p:sp>
      <p:sp>
        <p:nvSpPr>
          <p:cNvPr id="3" name="コンテンツ プレースホルダー 2">
            <a:extLst>
              <a:ext uri="{FF2B5EF4-FFF2-40B4-BE49-F238E27FC236}">
                <a16:creationId xmlns:a16="http://schemas.microsoft.com/office/drawing/2014/main" id="{90A76CB1-E0B2-55D4-FF20-27A20FF89444}"/>
              </a:ext>
            </a:extLst>
          </p:cNvPr>
          <p:cNvSpPr>
            <a:spLocks noGrp="1"/>
          </p:cNvSpPr>
          <p:nvPr>
            <p:ph idx="1"/>
          </p:nvPr>
        </p:nvSpPr>
        <p:spPr>
          <a:xfrm>
            <a:off x="1097280" y="2108201"/>
            <a:ext cx="10058400" cy="3754717"/>
          </a:xfrm>
        </p:spPr>
        <p:txBody>
          <a:bodyPr>
            <a:normAutofit/>
          </a:bodyPr>
          <a:lstStyle/>
          <a:p>
            <a:r>
              <a:rPr kumimoji="1" lang="en-US" altLang="ja-JP" sz="3200" dirty="0"/>
              <a:t>BERT</a:t>
            </a:r>
            <a:r>
              <a:rPr kumimoji="1" lang="ja-JP" altLang="en-US" sz="3200" dirty="0"/>
              <a:t>の改善モデル。</a:t>
            </a:r>
            <a:endParaRPr kumimoji="1" lang="en-US" altLang="ja-JP" sz="3200" dirty="0"/>
          </a:p>
          <a:p>
            <a:pPr>
              <a:buFont typeface="Wingdings" panose="05000000000000000000" pitchFamily="2" charset="2"/>
              <a:buChar char="n"/>
            </a:pPr>
            <a:r>
              <a:rPr kumimoji="1" lang="ja-JP" altLang="en-US" sz="3200" dirty="0"/>
              <a:t>静的マスキング </a:t>
            </a:r>
            <a:r>
              <a:rPr kumimoji="1" lang="en-US" altLang="ja-JP" sz="3200" dirty="0"/>
              <a:t>(</a:t>
            </a:r>
            <a:r>
              <a:rPr lang="ja-JP" altLang="en-US" sz="3200" dirty="0"/>
              <a:t>単語を</a:t>
            </a:r>
            <a:r>
              <a:rPr kumimoji="1" lang="en-US" altLang="ja-JP" sz="3200" dirty="0"/>
              <a:t>[</a:t>
            </a:r>
            <a:r>
              <a:rPr lang="en-US" altLang="ja-JP" sz="3200" dirty="0"/>
              <a:t>MASK]</a:t>
            </a:r>
            <a:r>
              <a:rPr lang="ja-JP" altLang="en-US" sz="3200" dirty="0"/>
              <a:t>変えない）</a:t>
            </a:r>
            <a:endParaRPr kumimoji="1" lang="en-US" altLang="ja-JP" sz="3200" dirty="0"/>
          </a:p>
          <a:p>
            <a:pPr>
              <a:buFont typeface="Wingdings" panose="05000000000000000000" pitchFamily="2" charset="2"/>
              <a:buChar char="n"/>
            </a:pPr>
            <a:r>
              <a:rPr lang="en-US" altLang="ja-JP" sz="3200" dirty="0"/>
              <a:t>NSP</a:t>
            </a:r>
            <a:r>
              <a:rPr lang="ja-JP" altLang="en-US" sz="3200" dirty="0"/>
              <a:t>作業の削除</a:t>
            </a:r>
            <a:endParaRPr lang="en-US" altLang="ja-JP" sz="3200" dirty="0"/>
          </a:p>
          <a:p>
            <a:pPr>
              <a:buFont typeface="Wingdings" panose="05000000000000000000" pitchFamily="2" charset="2"/>
              <a:buChar char="n"/>
            </a:pPr>
            <a:r>
              <a:rPr kumimoji="1" lang="ja-JP" altLang="en-US" sz="3200" dirty="0"/>
              <a:t>より大きい</a:t>
            </a:r>
            <a:r>
              <a:rPr kumimoji="1" lang="en-US" altLang="ja-JP" sz="3200" dirty="0"/>
              <a:t>Batch</a:t>
            </a:r>
            <a:r>
              <a:rPr lang="ko-KR" altLang="en-US" sz="3200" dirty="0"/>
              <a:t> </a:t>
            </a:r>
            <a:r>
              <a:rPr lang="en-US" altLang="ko-KR" sz="3200" dirty="0"/>
              <a:t>size, Sequence</a:t>
            </a:r>
            <a:r>
              <a:rPr lang="ja-JP" altLang="en-US" sz="3200" dirty="0"/>
              <a:t>の長さ</a:t>
            </a:r>
            <a:r>
              <a:rPr lang="en-US" altLang="ja-JP" sz="3200" dirty="0"/>
              <a:t>(512)</a:t>
            </a:r>
          </a:p>
          <a:p>
            <a:pPr>
              <a:buFont typeface="Wingdings" panose="05000000000000000000" pitchFamily="2" charset="2"/>
              <a:buChar char="n"/>
            </a:pPr>
            <a:r>
              <a:rPr kumimoji="1" lang="ja-JP" altLang="en-US" sz="3200" dirty="0"/>
              <a:t>より多い訓練データ</a:t>
            </a:r>
            <a:r>
              <a:rPr kumimoji="1" lang="en-US" altLang="ja-JP" sz="1800" dirty="0"/>
              <a:t>(BOOKCORPUS, CC-NEWS, OPENWEBTEXT, STORIES </a:t>
            </a:r>
            <a:r>
              <a:rPr kumimoji="1" lang="ja-JP" altLang="en-US" sz="1800" dirty="0"/>
              <a:t>等</a:t>
            </a:r>
            <a:r>
              <a:rPr kumimoji="1" lang="en-US" altLang="ja-JP" sz="1800" dirty="0"/>
              <a:t>)</a:t>
            </a:r>
          </a:p>
        </p:txBody>
      </p:sp>
      <p:sp>
        <p:nvSpPr>
          <p:cNvPr id="4" name="テキスト ボックス 3">
            <a:extLst>
              <a:ext uri="{FF2B5EF4-FFF2-40B4-BE49-F238E27FC236}">
                <a16:creationId xmlns:a16="http://schemas.microsoft.com/office/drawing/2014/main" id="{854E855A-75EB-9AC4-FE2E-B2864923867D}"/>
              </a:ext>
            </a:extLst>
          </p:cNvPr>
          <p:cNvSpPr txBox="1"/>
          <p:nvPr/>
        </p:nvSpPr>
        <p:spPr>
          <a:xfrm>
            <a:off x="1097280" y="5943600"/>
            <a:ext cx="10058400" cy="461665"/>
          </a:xfrm>
          <a:prstGeom prst="rect">
            <a:avLst/>
          </a:prstGeom>
          <a:noFill/>
        </p:spPr>
        <p:txBody>
          <a:bodyPr wrap="square" rtlCol="0">
            <a:spAutoFit/>
          </a:bodyPr>
          <a:lstStyle/>
          <a:p>
            <a:r>
              <a:rPr kumimoji="1" lang="en-US" altLang="ja-JP" sz="1200" dirty="0"/>
              <a:t>Y. Liu, M. Ott, N. Goyal, J. Du, M. Joshi, D. Chen, O. Levy, M. Lewis, L. </a:t>
            </a:r>
            <a:r>
              <a:rPr kumimoji="1" lang="en-US" altLang="ja-JP" sz="1200" dirty="0" err="1"/>
              <a:t>Zettlemoyer</a:t>
            </a:r>
            <a:r>
              <a:rPr kumimoji="1" lang="en-US" altLang="ja-JP" sz="1200" dirty="0"/>
              <a:t>, and V. </a:t>
            </a:r>
            <a:r>
              <a:rPr kumimoji="1" lang="en-US" altLang="ja-JP" sz="1200" dirty="0" err="1"/>
              <a:t>Stoyanov</a:t>
            </a:r>
            <a:r>
              <a:rPr kumimoji="1" lang="en-US" altLang="ja-JP" sz="1200" dirty="0"/>
              <a:t>, "</a:t>
            </a:r>
            <a:r>
              <a:rPr kumimoji="1" lang="en-US" altLang="ja-JP" sz="1200" dirty="0" err="1"/>
              <a:t>RoBERTa</a:t>
            </a:r>
            <a:r>
              <a:rPr kumimoji="1" lang="en-US" altLang="ja-JP" sz="1200" dirty="0"/>
              <a:t>: A Robustly Optimized BERT Pretraining Approach," </a:t>
            </a:r>
            <a:r>
              <a:rPr kumimoji="1" lang="en-US" altLang="ja-JP" sz="1200" dirty="0" err="1"/>
              <a:t>arXiv</a:t>
            </a:r>
            <a:r>
              <a:rPr kumimoji="1" lang="en-US" altLang="ja-JP" sz="1200" dirty="0"/>
              <a:t> preprint arXiv:1907.11692, 2019. [Online]. Available: https://arxiv.org/abs/1907.11692</a:t>
            </a:r>
            <a:endParaRPr kumimoji="1" lang="ja-JP" altLang="en-US" sz="1200" dirty="0"/>
          </a:p>
        </p:txBody>
      </p:sp>
    </p:spTree>
    <p:extLst>
      <p:ext uri="{BB962C8B-B14F-4D97-AF65-F5344CB8AC3E}">
        <p14:creationId xmlns:p14="http://schemas.microsoft.com/office/powerpoint/2010/main" val="31457141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FA0291A-1381-6052-4F6E-8C53C423263D}"/>
              </a:ext>
            </a:extLst>
          </p:cNvPr>
          <p:cNvSpPr>
            <a:spLocks noGrp="1"/>
          </p:cNvSpPr>
          <p:nvPr>
            <p:ph type="title"/>
          </p:nvPr>
        </p:nvSpPr>
        <p:spPr/>
        <p:txBody>
          <a:bodyPr/>
          <a:lstStyle/>
          <a:p>
            <a:r>
              <a:rPr lang="en-US" altLang="ko-KR" dirty="0" err="1"/>
              <a:t>RoBERTa</a:t>
            </a:r>
            <a:r>
              <a:rPr lang="en-US" altLang="ko-KR" dirty="0"/>
              <a:t> </a:t>
            </a:r>
            <a:r>
              <a:rPr lang="ja-JP" altLang="en-US" dirty="0"/>
              <a:t>の </a:t>
            </a:r>
            <a:r>
              <a:rPr lang="en-US" altLang="ja-JP" dirty="0" err="1"/>
              <a:t>Subword</a:t>
            </a:r>
            <a:r>
              <a:rPr lang="en-US" altLang="ja-JP" dirty="0"/>
              <a:t> Tokenizer</a:t>
            </a:r>
            <a:endParaRPr lang="ko-KR" altLang="en-US" dirty="0"/>
          </a:p>
        </p:txBody>
      </p:sp>
      <p:sp>
        <p:nvSpPr>
          <p:cNvPr id="3" name="내용 개체 틀 2">
            <a:extLst>
              <a:ext uri="{FF2B5EF4-FFF2-40B4-BE49-F238E27FC236}">
                <a16:creationId xmlns:a16="http://schemas.microsoft.com/office/drawing/2014/main" id="{604EB7D0-6A93-6A58-9E19-7FC381B58E13}"/>
              </a:ext>
            </a:extLst>
          </p:cNvPr>
          <p:cNvSpPr>
            <a:spLocks noGrp="1"/>
          </p:cNvSpPr>
          <p:nvPr>
            <p:ph idx="1"/>
          </p:nvPr>
        </p:nvSpPr>
        <p:spPr/>
        <p:txBody>
          <a:bodyPr>
            <a:normAutofit/>
          </a:bodyPr>
          <a:lstStyle/>
          <a:p>
            <a:r>
              <a:rPr lang="en-US" altLang="ko-KR" sz="3200" dirty="0"/>
              <a:t>I am a student of Tokai.</a:t>
            </a:r>
          </a:p>
          <a:p>
            <a:r>
              <a:rPr lang="en-US" altLang="ko-KR" sz="3200" dirty="0"/>
              <a:t>['I', '</a:t>
            </a:r>
            <a:r>
              <a:rPr lang="en-US" altLang="ko-KR" sz="3200" dirty="0" err="1"/>
              <a:t>Ġam</a:t>
            </a:r>
            <a:r>
              <a:rPr lang="en-US" altLang="ko-KR" sz="3200" dirty="0"/>
              <a:t>', '</a:t>
            </a:r>
            <a:r>
              <a:rPr lang="en-US" altLang="ko-KR" sz="3200" dirty="0" err="1"/>
              <a:t>Ġa</a:t>
            </a:r>
            <a:r>
              <a:rPr lang="en-US" altLang="ko-KR" sz="3200" dirty="0"/>
              <a:t>', '</a:t>
            </a:r>
            <a:r>
              <a:rPr lang="en-US" altLang="ko-KR" sz="3200" dirty="0" err="1"/>
              <a:t>Ġstudent</a:t>
            </a:r>
            <a:r>
              <a:rPr lang="en-US" altLang="ko-KR" sz="3200" dirty="0"/>
              <a:t>', '</a:t>
            </a:r>
            <a:r>
              <a:rPr lang="en-US" altLang="ko-KR" sz="3200" dirty="0" err="1"/>
              <a:t>Ġof</a:t>
            </a:r>
            <a:r>
              <a:rPr lang="en-US" altLang="ko-KR" sz="3200" dirty="0"/>
              <a:t>', '</a:t>
            </a:r>
            <a:r>
              <a:rPr lang="en-US" altLang="ko-KR" sz="3200" dirty="0" err="1"/>
              <a:t>ĠTok</a:t>
            </a:r>
            <a:r>
              <a:rPr lang="en-US" altLang="ko-KR" sz="3200" dirty="0"/>
              <a:t>', 'ai', '.’]</a:t>
            </a:r>
          </a:p>
          <a:p>
            <a:endParaRPr lang="en-US" altLang="ko-KR" sz="3200" dirty="0"/>
          </a:p>
          <a:p>
            <a:r>
              <a:rPr lang="en-US" altLang="ko-KR" sz="4400" dirty="0"/>
              <a:t>BPE</a:t>
            </a:r>
          </a:p>
          <a:p>
            <a:pPr marL="0" indent="0">
              <a:buNone/>
            </a:pPr>
            <a:endParaRPr lang="en-US" altLang="ko-KR" sz="3200" dirty="0"/>
          </a:p>
        </p:txBody>
      </p:sp>
      <p:pic>
        <p:nvPicPr>
          <p:cNvPr id="5" name="그림 4">
            <a:extLst>
              <a:ext uri="{FF2B5EF4-FFF2-40B4-BE49-F238E27FC236}">
                <a16:creationId xmlns:a16="http://schemas.microsoft.com/office/drawing/2014/main" id="{86AC5268-4C77-416B-F145-0D6B1555D6D4}"/>
              </a:ext>
            </a:extLst>
          </p:cNvPr>
          <p:cNvPicPr>
            <a:picLocks noChangeAspect="1"/>
          </p:cNvPicPr>
          <p:nvPr/>
        </p:nvPicPr>
        <p:blipFill rotWithShape="1">
          <a:blip r:embed="rId2"/>
          <a:srcRect l="26148" t="81198" r="61714" b="6067"/>
          <a:stretch/>
        </p:blipFill>
        <p:spPr>
          <a:xfrm>
            <a:off x="8813173" y="3972772"/>
            <a:ext cx="2342507" cy="1896320"/>
          </a:xfrm>
          <a:prstGeom prst="rect">
            <a:avLst/>
          </a:prstGeom>
        </p:spPr>
      </p:pic>
    </p:spTree>
    <p:extLst>
      <p:ext uri="{BB962C8B-B14F-4D97-AF65-F5344CB8AC3E}">
        <p14:creationId xmlns:p14="http://schemas.microsoft.com/office/powerpoint/2010/main" val="14335822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435D49F-5D6A-250A-5B0E-D999C1544EEC}"/>
              </a:ext>
            </a:extLst>
          </p:cNvPr>
          <p:cNvSpPr>
            <a:spLocks noGrp="1"/>
          </p:cNvSpPr>
          <p:nvPr>
            <p:ph type="title"/>
          </p:nvPr>
        </p:nvSpPr>
        <p:spPr/>
        <p:txBody>
          <a:bodyPr/>
          <a:lstStyle/>
          <a:p>
            <a:r>
              <a:rPr lang="ja-JP" altLang="en-US" dirty="0"/>
              <a:t>前処理と</a:t>
            </a:r>
            <a:r>
              <a:rPr lang="en-US" altLang="ko-KR" dirty="0"/>
              <a:t>Tokenize </a:t>
            </a:r>
            <a:r>
              <a:rPr lang="en-US" altLang="ko-KR" dirty="0" err="1"/>
              <a:t>fuction</a:t>
            </a:r>
            <a:r>
              <a:rPr lang="ja-JP" altLang="en-US" dirty="0"/>
              <a:t>の作成</a:t>
            </a:r>
            <a:endParaRPr lang="ko-KR" altLang="en-US" dirty="0"/>
          </a:p>
        </p:txBody>
      </p:sp>
      <p:pic>
        <p:nvPicPr>
          <p:cNvPr id="5" name="그림 4">
            <a:extLst>
              <a:ext uri="{FF2B5EF4-FFF2-40B4-BE49-F238E27FC236}">
                <a16:creationId xmlns:a16="http://schemas.microsoft.com/office/drawing/2014/main" id="{4C91753E-586D-B378-18A9-ADD8AA00907F}"/>
              </a:ext>
            </a:extLst>
          </p:cNvPr>
          <p:cNvPicPr>
            <a:picLocks noChangeAspect="1"/>
          </p:cNvPicPr>
          <p:nvPr/>
        </p:nvPicPr>
        <p:blipFill rotWithShape="1">
          <a:blip r:embed="rId2"/>
          <a:srcRect l="21150" t="12133" r="39558" b="34934"/>
          <a:stretch/>
        </p:blipFill>
        <p:spPr>
          <a:xfrm>
            <a:off x="1097280" y="2236537"/>
            <a:ext cx="5146001" cy="3899567"/>
          </a:xfrm>
          <a:prstGeom prst="rect">
            <a:avLst/>
          </a:prstGeom>
        </p:spPr>
      </p:pic>
      <p:pic>
        <p:nvPicPr>
          <p:cNvPr id="7" name="그림 6">
            <a:extLst>
              <a:ext uri="{FF2B5EF4-FFF2-40B4-BE49-F238E27FC236}">
                <a16:creationId xmlns:a16="http://schemas.microsoft.com/office/drawing/2014/main" id="{9FE129A9-4608-6AA7-1BB3-5FB9024F5D2D}"/>
              </a:ext>
            </a:extLst>
          </p:cNvPr>
          <p:cNvPicPr>
            <a:picLocks noChangeAspect="1"/>
          </p:cNvPicPr>
          <p:nvPr/>
        </p:nvPicPr>
        <p:blipFill rotWithShape="1">
          <a:blip r:embed="rId3"/>
          <a:srcRect l="18224" t="51930" r="56513" b="41637"/>
          <a:stretch/>
        </p:blipFill>
        <p:spPr>
          <a:xfrm>
            <a:off x="6352355" y="2236538"/>
            <a:ext cx="4881444" cy="699167"/>
          </a:xfrm>
          <a:prstGeom prst="rect">
            <a:avLst/>
          </a:prstGeom>
        </p:spPr>
      </p:pic>
      <p:pic>
        <p:nvPicPr>
          <p:cNvPr id="9" name="그림 8">
            <a:extLst>
              <a:ext uri="{FF2B5EF4-FFF2-40B4-BE49-F238E27FC236}">
                <a16:creationId xmlns:a16="http://schemas.microsoft.com/office/drawing/2014/main" id="{1356A7F0-D0AC-851B-6218-01F3A66BEBF6}"/>
              </a:ext>
            </a:extLst>
          </p:cNvPr>
          <p:cNvPicPr>
            <a:picLocks noChangeAspect="1"/>
          </p:cNvPicPr>
          <p:nvPr/>
        </p:nvPicPr>
        <p:blipFill rotWithShape="1">
          <a:blip r:embed="rId4"/>
          <a:srcRect l="16974" t="64678" r="55921" b="32164"/>
          <a:stretch/>
        </p:blipFill>
        <p:spPr>
          <a:xfrm>
            <a:off x="6352355" y="4080532"/>
            <a:ext cx="5568973" cy="364958"/>
          </a:xfrm>
          <a:prstGeom prst="rect">
            <a:avLst/>
          </a:prstGeom>
        </p:spPr>
      </p:pic>
      <p:pic>
        <p:nvPicPr>
          <p:cNvPr id="11" name="그림 10">
            <a:extLst>
              <a:ext uri="{FF2B5EF4-FFF2-40B4-BE49-F238E27FC236}">
                <a16:creationId xmlns:a16="http://schemas.microsoft.com/office/drawing/2014/main" id="{F517B345-60BC-3B91-1251-490D266039C7}"/>
              </a:ext>
            </a:extLst>
          </p:cNvPr>
          <p:cNvPicPr>
            <a:picLocks noChangeAspect="1"/>
          </p:cNvPicPr>
          <p:nvPr/>
        </p:nvPicPr>
        <p:blipFill rotWithShape="1">
          <a:blip r:embed="rId5"/>
          <a:srcRect l="16842" t="75555" r="63596" b="22807"/>
          <a:stretch/>
        </p:blipFill>
        <p:spPr>
          <a:xfrm>
            <a:off x="6352355" y="5590318"/>
            <a:ext cx="5353953" cy="252090"/>
          </a:xfrm>
          <a:prstGeom prst="rect">
            <a:avLst/>
          </a:prstGeom>
        </p:spPr>
      </p:pic>
      <p:pic>
        <p:nvPicPr>
          <p:cNvPr id="12" name="그림 11">
            <a:extLst>
              <a:ext uri="{FF2B5EF4-FFF2-40B4-BE49-F238E27FC236}">
                <a16:creationId xmlns:a16="http://schemas.microsoft.com/office/drawing/2014/main" id="{A622F146-2E61-06FD-0C5B-4392890DA41F}"/>
              </a:ext>
            </a:extLst>
          </p:cNvPr>
          <p:cNvPicPr>
            <a:picLocks noChangeAspect="1"/>
          </p:cNvPicPr>
          <p:nvPr/>
        </p:nvPicPr>
        <p:blipFill rotWithShape="1">
          <a:blip r:embed="rId5"/>
          <a:srcRect l="36404" t="75555" r="48292" b="22807"/>
          <a:stretch/>
        </p:blipFill>
        <p:spPr>
          <a:xfrm>
            <a:off x="6352355" y="5842408"/>
            <a:ext cx="4188711" cy="252090"/>
          </a:xfrm>
          <a:prstGeom prst="rect">
            <a:avLst/>
          </a:prstGeom>
        </p:spPr>
      </p:pic>
    </p:spTree>
    <p:extLst>
      <p:ext uri="{BB962C8B-B14F-4D97-AF65-F5344CB8AC3E}">
        <p14:creationId xmlns:p14="http://schemas.microsoft.com/office/powerpoint/2010/main" val="37946062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D0781B1-458B-E500-A40F-101E3D0EB175}"/>
              </a:ext>
            </a:extLst>
          </p:cNvPr>
          <p:cNvSpPr>
            <a:spLocks noGrp="1"/>
          </p:cNvSpPr>
          <p:nvPr>
            <p:ph type="title"/>
          </p:nvPr>
        </p:nvSpPr>
        <p:spPr/>
        <p:txBody>
          <a:bodyPr/>
          <a:lstStyle/>
          <a:p>
            <a:r>
              <a:rPr lang="ja-JP" altLang="en-US" dirty="0"/>
              <a:t>工夫：出力ベクトルの選択。</a:t>
            </a:r>
            <a:endParaRPr lang="ko-KR" altLang="en-US" dirty="0"/>
          </a:p>
        </p:txBody>
      </p:sp>
      <p:sp>
        <p:nvSpPr>
          <p:cNvPr id="3" name="내용 개체 틀 2">
            <a:extLst>
              <a:ext uri="{FF2B5EF4-FFF2-40B4-BE49-F238E27FC236}">
                <a16:creationId xmlns:a16="http://schemas.microsoft.com/office/drawing/2014/main" id="{55DE3305-16C8-CC3C-9E8A-3E004FFC09F9}"/>
              </a:ext>
            </a:extLst>
          </p:cNvPr>
          <p:cNvSpPr>
            <a:spLocks noGrp="1"/>
          </p:cNvSpPr>
          <p:nvPr>
            <p:ph idx="1"/>
          </p:nvPr>
        </p:nvSpPr>
        <p:spPr/>
        <p:txBody>
          <a:bodyPr>
            <a:normAutofit/>
          </a:bodyPr>
          <a:lstStyle/>
          <a:p>
            <a:pPr>
              <a:buFont typeface="Wingdings" panose="05000000000000000000" pitchFamily="2" charset="2"/>
              <a:buChar char="§"/>
            </a:pPr>
            <a:r>
              <a:rPr lang="en-US" altLang="ko-KR" sz="4000" dirty="0"/>
              <a:t>[CLS]</a:t>
            </a:r>
          </a:p>
          <a:p>
            <a:pPr>
              <a:buFont typeface="Wingdings" panose="05000000000000000000" pitchFamily="2" charset="2"/>
              <a:buChar char="§"/>
            </a:pPr>
            <a:r>
              <a:rPr lang="en-US" altLang="ko-KR" sz="4000" dirty="0"/>
              <a:t>Average Pooling</a:t>
            </a:r>
          </a:p>
          <a:p>
            <a:pPr>
              <a:buFont typeface="Wingdings" panose="05000000000000000000" pitchFamily="2" charset="2"/>
              <a:buChar char="§"/>
            </a:pPr>
            <a:r>
              <a:rPr lang="en-US" altLang="ko-KR" sz="4000" dirty="0"/>
              <a:t>Max Pooling</a:t>
            </a:r>
            <a:endParaRPr lang="ko-KR" altLang="en-US" sz="4000" dirty="0"/>
          </a:p>
        </p:txBody>
      </p:sp>
    </p:spTree>
    <p:extLst>
      <p:ext uri="{BB962C8B-B14F-4D97-AF65-F5344CB8AC3E}">
        <p14:creationId xmlns:p14="http://schemas.microsoft.com/office/powerpoint/2010/main" val="14132391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a:extLst>
              <a:ext uri="{FF2B5EF4-FFF2-40B4-BE49-F238E27FC236}">
                <a16:creationId xmlns:a16="http://schemas.microsoft.com/office/drawing/2014/main" id="{2C4FBF51-0F38-691A-A3D7-24269C313A5B}"/>
              </a:ext>
            </a:extLst>
          </p:cNvPr>
          <p:cNvPicPr>
            <a:picLocks noChangeAspect="1"/>
          </p:cNvPicPr>
          <p:nvPr/>
        </p:nvPicPr>
        <p:blipFill>
          <a:blip r:embed="rId2"/>
          <a:stretch>
            <a:fillRect/>
          </a:stretch>
        </p:blipFill>
        <p:spPr>
          <a:xfrm>
            <a:off x="475138" y="2634857"/>
            <a:ext cx="11241723" cy="1588285"/>
          </a:xfrm>
          <a:prstGeom prst="rect">
            <a:avLst/>
          </a:prstGeom>
        </p:spPr>
      </p:pic>
      <p:sp>
        <p:nvSpPr>
          <p:cNvPr id="11" name="テキスト ボックス 10">
            <a:extLst>
              <a:ext uri="{FF2B5EF4-FFF2-40B4-BE49-F238E27FC236}">
                <a16:creationId xmlns:a16="http://schemas.microsoft.com/office/drawing/2014/main" id="{A3B95B57-29F6-9B7C-B495-E7863292D65B}"/>
              </a:ext>
            </a:extLst>
          </p:cNvPr>
          <p:cNvSpPr txBox="1"/>
          <p:nvPr/>
        </p:nvSpPr>
        <p:spPr>
          <a:xfrm>
            <a:off x="1752599" y="411302"/>
            <a:ext cx="8686800" cy="1015663"/>
          </a:xfrm>
          <a:prstGeom prst="rect">
            <a:avLst/>
          </a:prstGeom>
          <a:noFill/>
        </p:spPr>
        <p:txBody>
          <a:bodyPr wrap="square" rtlCol="0">
            <a:spAutoFit/>
          </a:bodyPr>
          <a:lstStyle/>
          <a:p>
            <a:pPr algn="ctr"/>
            <a:r>
              <a:rPr kumimoji="1" lang="ja-JP" altLang="en-US" sz="6000" dirty="0"/>
              <a:t>計画</a:t>
            </a:r>
          </a:p>
        </p:txBody>
      </p:sp>
    </p:spTree>
    <p:extLst>
      <p:ext uri="{BB962C8B-B14F-4D97-AF65-F5344CB8AC3E}">
        <p14:creationId xmlns:p14="http://schemas.microsoft.com/office/powerpoint/2010/main" val="38464098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472B3A3A-62AB-85BA-66DE-358F42CA3F85}"/>
              </a:ext>
            </a:extLst>
          </p:cNvPr>
          <p:cNvSpPr txBox="1"/>
          <p:nvPr/>
        </p:nvSpPr>
        <p:spPr>
          <a:xfrm>
            <a:off x="1061291" y="1520327"/>
            <a:ext cx="10069417" cy="923330"/>
          </a:xfrm>
          <a:prstGeom prst="rect">
            <a:avLst/>
          </a:prstGeom>
          <a:noFill/>
        </p:spPr>
        <p:txBody>
          <a:bodyPr wrap="square" rtlCol="0">
            <a:spAutoFit/>
          </a:bodyPr>
          <a:lstStyle/>
          <a:p>
            <a:pPr algn="ctr"/>
            <a:r>
              <a:rPr lang="ja-JP" altLang="en-US" sz="5400" dirty="0"/>
              <a:t>ご清聴ありがとうございました。</a:t>
            </a:r>
            <a:endParaRPr lang="ko-KR" altLang="en-US" sz="5400" dirty="0"/>
          </a:p>
        </p:txBody>
      </p:sp>
      <p:sp>
        <p:nvSpPr>
          <p:cNvPr id="12" name="タイトル 1">
            <a:extLst>
              <a:ext uri="{FF2B5EF4-FFF2-40B4-BE49-F238E27FC236}">
                <a16:creationId xmlns:a16="http://schemas.microsoft.com/office/drawing/2014/main" id="{CC865822-6E01-0258-085A-63FC9F7F825D}"/>
              </a:ext>
            </a:extLst>
          </p:cNvPr>
          <p:cNvSpPr txBox="1">
            <a:spLocks/>
          </p:cNvSpPr>
          <p:nvPr/>
        </p:nvSpPr>
        <p:spPr>
          <a:xfrm>
            <a:off x="471890" y="5472953"/>
            <a:ext cx="4342157" cy="1043524"/>
          </a:xfrm>
          <a:prstGeom prst="rect">
            <a:avLst/>
          </a:prstGeom>
        </p:spPr>
        <p:txBody>
          <a:bodyPr vert="horz" lIns="91440" tIns="0" rIns="91440" bIns="0" rtlCol="0" anchor="b">
            <a:normAutofit fontScale="92500" lnSpcReduction="10000"/>
          </a:bodyPr>
          <a:lstStyle>
            <a:lvl1pPr algn="l" defTabSz="914400" rtl="0" eaLnBrk="1" latinLnBrk="0" hangingPunct="1">
              <a:lnSpc>
                <a:spcPct val="90000"/>
              </a:lnSpc>
              <a:spcBef>
                <a:spcPct val="0"/>
              </a:spcBef>
              <a:buNone/>
              <a:defRPr kumimoji="1" sz="3600" b="0" i="0" kern="1200" spc="-50" baseline="0">
                <a:solidFill>
                  <a:srgbClr val="FFFFFF"/>
                </a:solidFill>
                <a:latin typeface="Meiryo UI" panose="020B0604030504040204" pitchFamily="50" charset="-128"/>
                <a:ea typeface="Meiryo UI" panose="020B0604030504040204" pitchFamily="50" charset="-128"/>
                <a:cs typeface="+mj-cs"/>
              </a:defRPr>
            </a:lvl1pPr>
          </a:lstStyle>
          <a:p>
            <a:r>
              <a:rPr lang="ja-JP" altLang="en-US" sz="4600" dirty="0">
                <a:solidFill>
                  <a:schemeClr val="bg1"/>
                </a:solidFill>
              </a:rPr>
              <a:t>研究発表</a:t>
            </a:r>
            <a:r>
              <a:rPr lang="en-US" altLang="ja-JP" sz="4600" dirty="0">
                <a:solidFill>
                  <a:schemeClr val="bg1"/>
                </a:solidFill>
              </a:rPr>
              <a:t>14</a:t>
            </a:r>
            <a:br>
              <a:rPr lang="en-US" altLang="ja-JP" sz="4400" dirty="0">
                <a:solidFill>
                  <a:schemeClr val="bg1"/>
                </a:solidFill>
              </a:rPr>
            </a:br>
            <a:r>
              <a:rPr lang="en-US" altLang="ja-JP" sz="2100" dirty="0">
                <a:solidFill>
                  <a:schemeClr val="bg1"/>
                </a:solidFill>
              </a:rPr>
              <a:t>A model based on BERT for assigning VAD scores to sentences.</a:t>
            </a:r>
          </a:p>
        </p:txBody>
      </p:sp>
      <p:sp>
        <p:nvSpPr>
          <p:cNvPr id="14" name="タイトル 1">
            <a:extLst>
              <a:ext uri="{FF2B5EF4-FFF2-40B4-BE49-F238E27FC236}">
                <a16:creationId xmlns:a16="http://schemas.microsoft.com/office/drawing/2014/main" id="{306953CC-CE73-755C-003D-1C2ECE07C6FE}"/>
              </a:ext>
            </a:extLst>
          </p:cNvPr>
          <p:cNvSpPr txBox="1">
            <a:spLocks/>
          </p:cNvSpPr>
          <p:nvPr/>
        </p:nvSpPr>
        <p:spPr>
          <a:xfrm>
            <a:off x="6095999" y="5593147"/>
            <a:ext cx="5624111" cy="923330"/>
          </a:xfrm>
          <a:prstGeom prst="rect">
            <a:avLst/>
          </a:prstGeom>
        </p:spPr>
        <p:txBody>
          <a:bodyPr vert="horz" lIns="91440" tIns="0" rIns="91440" bIns="0" rtlCol="0" anchor="b">
            <a:normAutofit/>
          </a:bodyPr>
          <a:lstStyle>
            <a:lvl1pPr algn="l" defTabSz="914400" rtl="0" eaLnBrk="1" latinLnBrk="0" hangingPunct="1">
              <a:lnSpc>
                <a:spcPct val="90000"/>
              </a:lnSpc>
              <a:spcBef>
                <a:spcPct val="0"/>
              </a:spcBef>
              <a:buNone/>
              <a:defRPr kumimoji="1" sz="3600" b="0" i="0" kern="1200" spc="-50" baseline="0">
                <a:solidFill>
                  <a:srgbClr val="FFFFFF"/>
                </a:solidFill>
                <a:latin typeface="Meiryo UI" panose="020B0604030504040204" pitchFamily="50" charset="-128"/>
                <a:ea typeface="Meiryo UI" panose="020B0604030504040204" pitchFamily="50" charset="-128"/>
                <a:cs typeface="+mj-cs"/>
              </a:defRPr>
            </a:lvl1pPr>
          </a:lstStyle>
          <a:p>
            <a:pPr algn="r"/>
            <a:r>
              <a:rPr lang="en-US" altLang="ja-JP" sz="3200" dirty="0">
                <a:solidFill>
                  <a:schemeClr val="bg1"/>
                </a:solidFill>
              </a:rPr>
              <a:t>Siwon Seo</a:t>
            </a:r>
            <a:br>
              <a:rPr lang="en-US" altLang="ja-JP" sz="4400" dirty="0">
                <a:solidFill>
                  <a:schemeClr val="bg1"/>
                </a:solidFill>
              </a:rPr>
            </a:br>
            <a:r>
              <a:rPr lang="en-US" altLang="ja-JP" sz="1800" dirty="0">
                <a:solidFill>
                  <a:schemeClr val="bg1"/>
                </a:solidFill>
              </a:rPr>
              <a:t>9LDI1101   github.com/sion1225</a:t>
            </a:r>
            <a:endParaRPr lang="en-US" altLang="ja-JP" sz="2200" dirty="0">
              <a:solidFill>
                <a:schemeClr val="bg1"/>
              </a:solidFill>
            </a:endParaRPr>
          </a:p>
        </p:txBody>
      </p:sp>
    </p:spTree>
    <p:extLst>
      <p:ext uri="{BB962C8B-B14F-4D97-AF65-F5344CB8AC3E}">
        <p14:creationId xmlns:p14="http://schemas.microsoft.com/office/powerpoint/2010/main" val="32552032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568319E-7E55-99C8-0B3D-4B902BF22F12}"/>
              </a:ext>
            </a:extLst>
          </p:cNvPr>
          <p:cNvSpPr>
            <a:spLocks noGrp="1"/>
          </p:cNvSpPr>
          <p:nvPr>
            <p:ph type="title"/>
          </p:nvPr>
        </p:nvSpPr>
        <p:spPr/>
        <p:txBody>
          <a:bodyPr/>
          <a:lstStyle/>
          <a:p>
            <a:r>
              <a:rPr lang="en-US" altLang="ja-JP" dirty="0"/>
              <a:t>Attention Mechanism</a:t>
            </a:r>
            <a:br>
              <a:rPr lang="en-US" altLang="ja-JP" dirty="0"/>
            </a:br>
            <a:r>
              <a:rPr lang="en-US" altLang="ja-JP" dirty="0"/>
              <a:t>- Query, Key, Value</a:t>
            </a:r>
            <a:endParaRPr lang="ja-JP" altLang="en-US" dirty="0"/>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35412428-9CB7-B309-507C-98EA216CA093}"/>
                  </a:ext>
                </a:extLst>
              </p:cNvPr>
              <p:cNvSpPr>
                <a:spLocks noGrp="1"/>
              </p:cNvSpPr>
              <p:nvPr>
                <p:ph idx="1"/>
              </p:nvPr>
            </p:nvSpPr>
            <p:spPr>
              <a:xfrm>
                <a:off x="1097280" y="1944710"/>
                <a:ext cx="10403554" cy="4404575"/>
              </a:xfrm>
            </p:spPr>
            <p:txBody>
              <a:bodyPr>
                <a:noAutofit/>
              </a:bodyPr>
              <a:lstStyle/>
              <a:p>
                <a:r>
                  <a:rPr lang="en-US" altLang="ja-JP" sz="2000" dirty="0"/>
                  <a:t>Query</a:t>
                </a:r>
                <a:r>
                  <a:rPr lang="ja-JP" altLang="en-US" sz="2000" dirty="0"/>
                  <a:t>に対して</a:t>
                </a:r>
                <a:r>
                  <a:rPr lang="ko-KR" altLang="en-US" sz="2000" dirty="0"/>
                  <a:t>全ての</a:t>
                </a:r>
                <a:r>
                  <a:rPr lang="en-US" altLang="ko-KR" sz="2000" dirty="0"/>
                  <a:t>Key</a:t>
                </a:r>
                <a:r>
                  <a:rPr lang="ja-JP" altLang="en-US" sz="2000" dirty="0"/>
                  <a:t>との類似度</a:t>
                </a:r>
                <a:r>
                  <a:rPr lang="en-US" altLang="ja-JP" sz="2000" dirty="0"/>
                  <a:t>(</a:t>
                </a:r>
                <a:r>
                  <a:rPr lang="ja-JP" altLang="en-US" sz="2000" dirty="0"/>
                  <a:t>関連度</a:t>
                </a:r>
                <a:r>
                  <a:rPr lang="en-US" altLang="ja-JP" sz="2000" dirty="0"/>
                  <a:t>)</a:t>
                </a:r>
                <a:r>
                  <a:rPr lang="ja-JP" altLang="en-US" sz="2000" dirty="0"/>
                  <a:t>を求め、この類似度を加重値</a:t>
                </a:r>
                <a:r>
                  <a:rPr lang="en-US" altLang="ja-JP" sz="2000" dirty="0"/>
                  <a:t>(Weight)</a:t>
                </a:r>
                <a:r>
                  <a:rPr lang="ja-JP" altLang="en-US" sz="2000" dirty="0"/>
                  <a:t>とし、全ての</a:t>
                </a:r>
                <a:r>
                  <a:rPr lang="en-US" altLang="ja-JP" sz="2000" dirty="0"/>
                  <a:t>Value</a:t>
                </a:r>
                <a:r>
                  <a:rPr lang="ja-JP" altLang="en-US" sz="2000" dirty="0"/>
                  <a:t>に反映する。この</a:t>
                </a:r>
                <a:r>
                  <a:rPr lang="ko-KR" altLang="en-US" sz="2000" dirty="0"/>
                  <a:t>全ての</a:t>
                </a:r>
                <a:r>
                  <a:rPr lang="en-US" altLang="ko-KR" sz="2000" dirty="0"/>
                  <a:t>Value</a:t>
                </a:r>
                <a:r>
                  <a:rPr lang="ja-JP" altLang="en-US" sz="2000" dirty="0"/>
                  <a:t>を</a:t>
                </a:r>
                <a:r>
                  <a:rPr lang="en-US" altLang="ja-JP" sz="2000" dirty="0"/>
                  <a:t>Weighted Sum</a:t>
                </a:r>
                <a:r>
                  <a:rPr lang="ja-JP" altLang="en-US" sz="2000" dirty="0"/>
                  <a:t>し、</a:t>
                </a:r>
                <a:r>
                  <a:rPr lang="en-US" altLang="ja-JP" sz="2000" dirty="0"/>
                  <a:t>Attention Value Matrix</a:t>
                </a:r>
                <a:r>
                  <a:rPr lang="ja-JP" altLang="en-US" sz="2000" dirty="0"/>
                  <a:t>をリターンする。</a:t>
                </a:r>
                <a:endParaRPr lang="en-US" altLang="ja-JP" sz="2000" dirty="0"/>
              </a:p>
              <a:p>
                <a:r>
                  <a:rPr lang="en-US" altLang="ja-JP" sz="2400" dirty="0"/>
                  <a:t>1. </a:t>
                </a:r>
                <a:r>
                  <a:rPr lang="ja-JP" altLang="en-US" sz="2400" dirty="0"/>
                  <a:t>入力データから</a:t>
                </a:r>
                <a:r>
                  <a:rPr lang="en-US" altLang="ko-KR" sz="2400" dirty="0"/>
                  <a:t>Q,K,V</a:t>
                </a:r>
                <a:r>
                  <a:rPr lang="ja-JP" altLang="en-US" sz="2400" dirty="0"/>
                  <a:t>を計算する。</a:t>
                </a:r>
                <a14:m>
                  <m:oMath xmlns:m="http://schemas.openxmlformats.org/officeDocument/2006/math">
                    <m:r>
                      <a:rPr lang="en-US" altLang="ja-JP" sz="2400" b="0" i="1" smtClean="0">
                        <a:latin typeface="Cambria Math" panose="02040503050406030204" pitchFamily="18" charset="0"/>
                      </a:rPr>
                      <m:t>𝑄</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𝐾</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𝑉</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𝑄𝑢𝑒𝑟𝑦</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𝐾𝑒𝑦</m:t>
                    </m:r>
                    <m:r>
                      <a:rPr lang="en-US" altLang="ja-JP" sz="2400" b="0" i="1" smtClean="0">
                        <a:latin typeface="Cambria Math" panose="02040503050406030204" pitchFamily="18" charset="0"/>
                      </a:rPr>
                      <m:t>, </m:t>
                    </m:r>
                    <m:sSup>
                      <m:sSupPr>
                        <m:ctrlPr>
                          <a:rPr lang="en-US" altLang="ja-JP" sz="2400" b="0" i="1" smtClean="0">
                            <a:latin typeface="Cambria Math" panose="02040503050406030204" pitchFamily="18" charset="0"/>
                          </a:rPr>
                        </m:ctrlPr>
                      </m:sSupPr>
                      <m:e>
                        <m:r>
                          <a:rPr lang="en-US" altLang="ja-JP" sz="2400" i="1">
                            <a:latin typeface="Cambria Math" panose="02040503050406030204" pitchFamily="18" charset="0"/>
                          </a:rPr>
                          <m:t>𝑉𝑎𝑙𝑢𝑒</m:t>
                        </m:r>
                        <m:r>
                          <a:rPr lang="en-US" altLang="ja-JP" sz="2400" i="1">
                            <a:latin typeface="Cambria Math" panose="02040503050406030204" pitchFamily="18" charset="0"/>
                          </a:rPr>
                          <m:t>∗</m:t>
                        </m:r>
                        <m:r>
                          <a:rPr lang="en-US" altLang="ja-JP" sz="2400" b="0" i="1" smtClean="0">
                            <a:latin typeface="Cambria Math" panose="02040503050406030204" pitchFamily="18" charset="0"/>
                          </a:rPr>
                          <m:t>𝑊</m:t>
                        </m:r>
                      </m:e>
                      <m:sup>
                        <m:r>
                          <a:rPr lang="en-US" altLang="ja-JP" sz="2400" b="0" i="1" smtClean="0">
                            <a:latin typeface="Cambria Math" panose="02040503050406030204" pitchFamily="18" charset="0"/>
                          </a:rPr>
                          <m:t>𝑄</m:t>
                        </m:r>
                      </m:sup>
                    </m:sSup>
                    <m:r>
                      <a:rPr lang="en-US" altLang="ja-JP" sz="2400" b="0" i="1" smtClean="0">
                        <a:latin typeface="Cambria Math" panose="02040503050406030204" pitchFamily="18" charset="0"/>
                      </a:rPr>
                      <m:t>,</m:t>
                    </m:r>
                    <m:sSup>
                      <m:sSupPr>
                        <m:ctrlPr>
                          <a:rPr lang="en-US" altLang="ja-JP" sz="2400" b="0" i="1" smtClean="0">
                            <a:latin typeface="Cambria Math" panose="02040503050406030204" pitchFamily="18" charset="0"/>
                          </a:rPr>
                        </m:ctrlPr>
                      </m:sSupPr>
                      <m:e>
                        <m:r>
                          <a:rPr lang="en-US" altLang="ja-JP" sz="2400" b="0" i="1" smtClean="0">
                            <a:latin typeface="Cambria Math" panose="02040503050406030204" pitchFamily="18" charset="0"/>
                          </a:rPr>
                          <m:t>𝑊</m:t>
                        </m:r>
                      </m:e>
                      <m:sup>
                        <m:r>
                          <a:rPr lang="en-US" altLang="ja-JP" sz="2400" b="0" i="1" smtClean="0">
                            <a:latin typeface="Cambria Math" panose="02040503050406030204" pitchFamily="18" charset="0"/>
                          </a:rPr>
                          <m:t>𝐾</m:t>
                        </m:r>
                      </m:sup>
                    </m:sSup>
                    <m:r>
                      <a:rPr lang="en-US" altLang="ja-JP" sz="2400" b="0" i="1" smtClean="0">
                        <a:latin typeface="Cambria Math" panose="02040503050406030204" pitchFamily="18" charset="0"/>
                      </a:rPr>
                      <m:t>,</m:t>
                    </m:r>
                    <m:sSup>
                      <m:sSupPr>
                        <m:ctrlPr>
                          <a:rPr lang="en-US" altLang="ja-JP" sz="2400" i="1">
                            <a:latin typeface="Cambria Math" panose="02040503050406030204" pitchFamily="18" charset="0"/>
                          </a:rPr>
                        </m:ctrlPr>
                      </m:sSupPr>
                      <m:e>
                        <m:r>
                          <a:rPr lang="en-US" altLang="ja-JP" sz="2400" i="1">
                            <a:latin typeface="Cambria Math" panose="02040503050406030204" pitchFamily="18" charset="0"/>
                          </a:rPr>
                          <m:t>𝑊</m:t>
                        </m:r>
                      </m:e>
                      <m:sup>
                        <m:r>
                          <a:rPr lang="en-US" altLang="ja-JP" sz="2400" b="0" i="1" smtClean="0">
                            <a:latin typeface="Cambria Math" panose="02040503050406030204" pitchFamily="18" charset="0"/>
                          </a:rPr>
                          <m:t>𝑉</m:t>
                        </m:r>
                      </m:sup>
                    </m:sSup>
                  </m:oMath>
                </a14:m>
                <a:endParaRPr lang="en-US" altLang="ja-JP" sz="2400" dirty="0"/>
              </a:p>
              <a:p>
                <a:r>
                  <a:rPr lang="en-US" altLang="ja-JP" sz="2400" dirty="0"/>
                  <a:t>2. Attention Score</a:t>
                </a:r>
                <a:r>
                  <a:rPr lang="ja-JP" altLang="en-US" sz="2400" dirty="0"/>
                  <a:t>を求める。</a:t>
                </a:r>
                <a14:m>
                  <m:oMath xmlns:m="http://schemas.openxmlformats.org/officeDocument/2006/math">
                    <m:r>
                      <m:rPr>
                        <m:sty m:val="p"/>
                      </m:rPr>
                      <a:rPr lang="en-US" altLang="ja-JP" sz="2400" b="0" i="0" smtClean="0">
                        <a:latin typeface="Cambria Math" panose="02040503050406030204" pitchFamily="18" charset="0"/>
                      </a:rPr>
                      <m:t>Attention</m:t>
                    </m:r>
                    <m:r>
                      <a:rPr lang="en-US" altLang="ja-JP" sz="2400" b="0" i="0" smtClean="0">
                        <a:latin typeface="Cambria Math" panose="02040503050406030204" pitchFamily="18" charset="0"/>
                      </a:rPr>
                      <m:t> </m:t>
                    </m:r>
                    <m:r>
                      <m:rPr>
                        <m:sty m:val="p"/>
                      </m:rPr>
                      <a:rPr lang="en-US" altLang="ja-JP" sz="2400" b="0" i="0" smtClean="0">
                        <a:latin typeface="Cambria Math" panose="02040503050406030204" pitchFamily="18" charset="0"/>
                      </a:rPr>
                      <m:t>Score</m:t>
                    </m:r>
                    <m:r>
                      <a:rPr lang="en-US" altLang="ja-JP" sz="2400" b="0" i="0" smtClean="0">
                        <a:latin typeface="Cambria Math" panose="02040503050406030204" pitchFamily="18" charset="0"/>
                      </a:rPr>
                      <m:t>=</m:t>
                    </m:r>
                    <m:r>
                      <a:rPr lang="en-US" altLang="ja-JP" sz="2400" b="0" i="1" smtClean="0">
                        <a:latin typeface="Cambria Math" panose="02040503050406030204" pitchFamily="18" charset="0"/>
                      </a:rPr>
                      <m:t>𝑠𝑐𝑜𝑟𝑒</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𝑞</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𝑘</m:t>
                    </m:r>
                    <m:r>
                      <a:rPr lang="en-US" altLang="ja-JP" sz="2400" b="0" i="1" smtClean="0">
                        <a:latin typeface="Cambria Math" panose="02040503050406030204" pitchFamily="18" charset="0"/>
                      </a:rPr>
                      <m:t>)</m:t>
                    </m:r>
                  </m:oMath>
                </a14:m>
                <a:endParaRPr lang="en-US" altLang="ja-JP" sz="2400" dirty="0"/>
              </a:p>
              <a:p>
                <a:r>
                  <a:rPr lang="en-US" altLang="ja-JP" sz="2400" dirty="0"/>
                  <a:t>3. Attention Distribution(Weights)</a:t>
                </a:r>
                <a:r>
                  <a:rPr lang="ja-JP" altLang="en-US" sz="2400" dirty="0"/>
                  <a:t>を求める。</a:t>
                </a:r>
                <a14:m>
                  <m:oMath xmlns:m="http://schemas.openxmlformats.org/officeDocument/2006/math">
                    <m:r>
                      <a:rPr lang="en-US" altLang="ja-JP" sz="2400" b="0" i="1" smtClean="0">
                        <a:latin typeface="Cambria Math" panose="02040503050406030204" pitchFamily="18" charset="0"/>
                      </a:rPr>
                      <m:t>𝐴𝑡𝑒𝑛𝑡𝑖𝑜𝑛</m:t>
                    </m:r>
                    <m:r>
                      <a:rPr lang="en-US" altLang="ja-JP" sz="2400" b="0" i="1" smtClean="0">
                        <a:latin typeface="Cambria Math" panose="02040503050406030204" pitchFamily="18" charset="0"/>
                      </a:rPr>
                      <m:t> </m:t>
                    </m:r>
                    <m:r>
                      <a:rPr lang="en-US" altLang="ja-JP" sz="2400" b="0" i="1" smtClean="0">
                        <a:latin typeface="Cambria Math" panose="02040503050406030204" pitchFamily="18" charset="0"/>
                      </a:rPr>
                      <m:t>𝑊𝑒𝑖𝑔h𝑡𝑠</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𝑠𝑜𝑓𝑡𝑚𝑎𝑥</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𝐴𝑡𝑡𝑒𝑛𝑡𝑖𝑜𝑛</m:t>
                    </m:r>
                    <m:r>
                      <a:rPr lang="en-US" altLang="ja-JP" sz="2400" b="0" i="1" smtClean="0">
                        <a:latin typeface="Cambria Math" panose="02040503050406030204" pitchFamily="18" charset="0"/>
                      </a:rPr>
                      <m:t> </m:t>
                    </m:r>
                    <m:r>
                      <a:rPr lang="en-US" altLang="ja-JP" sz="2400" b="0" i="1" smtClean="0">
                        <a:latin typeface="Cambria Math" panose="02040503050406030204" pitchFamily="18" charset="0"/>
                      </a:rPr>
                      <m:t>𝑆𝑐𝑜𝑟𝑒</m:t>
                    </m:r>
                    <m:r>
                      <a:rPr lang="en-US" altLang="ja-JP" sz="2400" b="0" i="1" smtClean="0">
                        <a:latin typeface="Cambria Math" panose="02040503050406030204" pitchFamily="18" charset="0"/>
                      </a:rPr>
                      <m:t>)</m:t>
                    </m:r>
                  </m:oMath>
                </a14:m>
                <a:endParaRPr lang="en-US" altLang="ja-JP" sz="2400" dirty="0"/>
              </a:p>
              <a:p>
                <a:r>
                  <a:rPr lang="en-US" altLang="ja-JP" sz="2400" dirty="0"/>
                  <a:t>4.</a:t>
                </a:r>
                <a:r>
                  <a:rPr lang="ja-JP" altLang="en-US" sz="2400" dirty="0"/>
                  <a:t> </a:t>
                </a:r>
                <a:r>
                  <a:rPr lang="en-US" altLang="ja-JP" sz="2400" dirty="0"/>
                  <a:t>Attention Value</a:t>
                </a:r>
                <a:r>
                  <a:rPr lang="ja-JP" altLang="en-US" sz="2400" dirty="0"/>
                  <a:t>を求める。</a:t>
                </a:r>
                <a14:m>
                  <m:oMath xmlns:m="http://schemas.openxmlformats.org/officeDocument/2006/math">
                    <m:r>
                      <a:rPr lang="en-US" altLang="ja-JP" sz="2400" b="0" i="1" smtClean="0">
                        <a:latin typeface="Cambria Math" panose="02040503050406030204" pitchFamily="18" charset="0"/>
                      </a:rPr>
                      <m:t>𝐴𝑡𝑡𝑒𝑛𝑡𝑖𝑜𝑛</m:t>
                    </m:r>
                    <m:r>
                      <a:rPr lang="en-US" altLang="ja-JP" sz="2400" b="0" i="1" smtClean="0">
                        <a:latin typeface="Cambria Math" panose="02040503050406030204" pitchFamily="18" charset="0"/>
                      </a:rPr>
                      <m:t> </m:t>
                    </m:r>
                    <m:r>
                      <a:rPr lang="en-US" altLang="ja-JP" sz="2400" b="0" i="1" smtClean="0">
                        <a:latin typeface="Cambria Math" panose="02040503050406030204" pitchFamily="18" charset="0"/>
                      </a:rPr>
                      <m:t>𝑉𝑎𝑙𝑢𝑒</m:t>
                    </m:r>
                    <m:r>
                      <a:rPr lang="en-US" altLang="ja-JP" sz="2400" b="0" i="1" smtClean="0">
                        <a:latin typeface="Cambria Math" panose="02040503050406030204" pitchFamily="18" charset="0"/>
                      </a:rPr>
                      <m:t>=</m:t>
                    </m:r>
                    <m:nary>
                      <m:naryPr>
                        <m:chr m:val="∑"/>
                        <m:ctrlPr>
                          <a:rPr lang="en-US" altLang="ja-JP" sz="2400" b="0" i="1" smtClean="0">
                            <a:latin typeface="Cambria Math" panose="02040503050406030204" pitchFamily="18" charset="0"/>
                          </a:rPr>
                        </m:ctrlPr>
                      </m:naryPr>
                      <m:sub>
                        <m:r>
                          <m:rPr>
                            <m:brk m:alnAt="23"/>
                          </m:rPr>
                          <a:rPr lang="en-US" altLang="ja-JP" sz="2400" b="0" i="1" smtClean="0">
                            <a:latin typeface="Cambria Math" panose="02040503050406030204" pitchFamily="18" charset="0"/>
                          </a:rPr>
                          <m:t>𝑖</m:t>
                        </m:r>
                        <m:r>
                          <a:rPr lang="en-US" altLang="ja-JP" sz="2400" b="0" i="1" smtClean="0">
                            <a:latin typeface="Cambria Math" panose="02040503050406030204" pitchFamily="18" charset="0"/>
                          </a:rPr>
                          <m:t>=0</m:t>
                        </m:r>
                      </m:sub>
                      <m:sup>
                        <m:r>
                          <a:rPr lang="en-US" altLang="ja-JP" sz="2400" b="0" i="1" smtClean="0">
                            <a:latin typeface="Cambria Math" panose="02040503050406030204" pitchFamily="18" charset="0"/>
                          </a:rPr>
                          <m:t>𝑙</m:t>
                        </m:r>
                      </m:sup>
                      <m:e>
                        <m:sSub>
                          <m:sSubPr>
                            <m:ctrlPr>
                              <a:rPr lang="en-US" altLang="ja-JP" sz="2400" b="0" i="1" smtClean="0">
                                <a:latin typeface="Cambria Math" panose="02040503050406030204" pitchFamily="18" charset="0"/>
                              </a:rPr>
                            </m:ctrlPr>
                          </m:sSubPr>
                          <m:e>
                            <m:r>
                              <a:rPr lang="en-US" altLang="ja-JP" sz="2400" i="1">
                                <a:latin typeface="Cambria Math" panose="02040503050406030204" pitchFamily="18" charset="0"/>
                              </a:rPr>
                              <m:t>𝐴𝑡𝑡𝑒𝑛𝑡𝑖𝑜𝑛</m:t>
                            </m:r>
                            <m:r>
                              <a:rPr lang="en-US" altLang="ja-JP" sz="2400" i="1">
                                <a:latin typeface="Cambria Math" panose="02040503050406030204" pitchFamily="18" charset="0"/>
                              </a:rPr>
                              <m:t> </m:t>
                            </m:r>
                            <m:r>
                              <a:rPr lang="en-US" altLang="ja-JP" sz="2400" i="1">
                                <a:latin typeface="Cambria Math" panose="02040503050406030204" pitchFamily="18" charset="0"/>
                              </a:rPr>
                              <m:t>𝑊𝑒𝑖𝑔h𝑡</m:t>
                            </m:r>
                          </m:e>
                          <m:sub>
                            <m:r>
                              <a:rPr lang="en-US" altLang="ja-JP" sz="2400" b="0" i="1" smtClean="0">
                                <a:latin typeface="Cambria Math" panose="02040503050406030204" pitchFamily="18" charset="0"/>
                              </a:rPr>
                              <m:t>𝑖</m:t>
                            </m:r>
                          </m:sub>
                        </m:sSub>
                        <m:r>
                          <a:rPr lang="en-US" altLang="ja-JP" sz="2400" b="0" i="1" smtClean="0">
                            <a:latin typeface="Cambria Math" panose="02040503050406030204" pitchFamily="18" charset="0"/>
                          </a:rPr>
                          <m:t>∗</m:t>
                        </m:r>
                        <m:sSub>
                          <m:sSubPr>
                            <m:ctrlPr>
                              <a:rPr lang="en-US" altLang="ja-JP" sz="2400" b="0" i="1" smtClean="0">
                                <a:latin typeface="Cambria Math" panose="02040503050406030204" pitchFamily="18" charset="0"/>
                              </a:rPr>
                            </m:ctrlPr>
                          </m:sSubPr>
                          <m:e>
                            <m:r>
                              <a:rPr lang="en-US" altLang="ja-JP" sz="2400" b="0" i="1" smtClean="0">
                                <a:latin typeface="Cambria Math" panose="02040503050406030204" pitchFamily="18" charset="0"/>
                              </a:rPr>
                              <m:t>𝑣</m:t>
                            </m:r>
                          </m:e>
                          <m:sub>
                            <m:r>
                              <a:rPr lang="en-US" altLang="ja-JP" sz="2400" b="0" i="1" smtClean="0">
                                <a:latin typeface="Cambria Math" panose="02040503050406030204" pitchFamily="18" charset="0"/>
                              </a:rPr>
                              <m:t>𝑖</m:t>
                            </m:r>
                          </m:sub>
                        </m:sSub>
                      </m:e>
                    </m:nary>
                  </m:oMath>
                </a14:m>
                <a:endParaRPr lang="en-US" altLang="ja-JP" sz="2400" b="0" i="1" dirty="0">
                  <a:latin typeface="Cambria Math" panose="02040503050406030204" pitchFamily="18" charset="0"/>
                </a:endParaRPr>
              </a:p>
              <a:p>
                <a:pPr algn="ctr"/>
                <a:r>
                  <a:rPr lang="en-US" altLang="ja-JP" sz="2400" b="1" dirty="0"/>
                  <a:t> </a:t>
                </a:r>
                <a14:m>
                  <m:oMath xmlns:m="http://schemas.openxmlformats.org/officeDocument/2006/math">
                    <m:r>
                      <a:rPr lang="en-US" altLang="ja-JP" sz="2400" b="1" i="1" smtClean="0">
                        <a:latin typeface="Cambria Math" panose="02040503050406030204" pitchFamily="18" charset="0"/>
                      </a:rPr>
                      <m:t>𝑨𝒕𝒕𝒆𝒏𝒕𝒊𝒐𝒏</m:t>
                    </m:r>
                    <m:d>
                      <m:dPr>
                        <m:ctrlPr>
                          <a:rPr lang="en-US" altLang="ja-JP" sz="2400" b="1" i="1" smtClean="0">
                            <a:latin typeface="Cambria Math" panose="02040503050406030204" pitchFamily="18" charset="0"/>
                          </a:rPr>
                        </m:ctrlPr>
                      </m:dPr>
                      <m:e>
                        <m:r>
                          <a:rPr lang="en-US" altLang="ja-JP" sz="2400" b="1" i="1" smtClean="0">
                            <a:latin typeface="Cambria Math" panose="02040503050406030204" pitchFamily="18" charset="0"/>
                          </a:rPr>
                          <m:t>𝑸</m:t>
                        </m:r>
                        <m:r>
                          <a:rPr lang="en-US" altLang="ja-JP" sz="2400" b="1" i="1" smtClean="0">
                            <a:latin typeface="Cambria Math" panose="02040503050406030204" pitchFamily="18" charset="0"/>
                          </a:rPr>
                          <m:t>,</m:t>
                        </m:r>
                        <m:r>
                          <a:rPr lang="en-US" altLang="ja-JP" sz="2400" b="1" i="1" smtClean="0">
                            <a:latin typeface="Cambria Math" panose="02040503050406030204" pitchFamily="18" charset="0"/>
                          </a:rPr>
                          <m:t>𝑲</m:t>
                        </m:r>
                        <m:r>
                          <a:rPr lang="en-US" altLang="ja-JP" sz="2400" b="1" i="1" smtClean="0">
                            <a:latin typeface="Cambria Math" panose="02040503050406030204" pitchFamily="18" charset="0"/>
                          </a:rPr>
                          <m:t>,</m:t>
                        </m:r>
                        <m:r>
                          <a:rPr lang="en-US" altLang="ja-JP" sz="2400" b="1" i="1" smtClean="0">
                            <a:latin typeface="Cambria Math" panose="02040503050406030204" pitchFamily="18" charset="0"/>
                          </a:rPr>
                          <m:t>𝑽</m:t>
                        </m:r>
                      </m:e>
                    </m:d>
                    <m:r>
                      <a:rPr lang="en-US" altLang="ja-JP" sz="2400" b="1" i="1" smtClean="0">
                        <a:latin typeface="Cambria Math" panose="02040503050406030204" pitchFamily="18" charset="0"/>
                      </a:rPr>
                      <m:t>=</m:t>
                    </m:r>
                    <m:r>
                      <a:rPr lang="en-US" altLang="ja-JP" sz="2400" b="1" i="1" smtClean="0">
                        <a:latin typeface="Cambria Math" panose="02040503050406030204" pitchFamily="18" charset="0"/>
                      </a:rPr>
                      <m:t>𝑨𝒕𝒕𝒆𝒏𝒕𝒊𝒐𝒏</m:t>
                    </m:r>
                    <m:r>
                      <a:rPr lang="en-US" altLang="ja-JP" sz="2400" b="1" i="1" smtClean="0">
                        <a:latin typeface="Cambria Math" panose="02040503050406030204" pitchFamily="18" charset="0"/>
                      </a:rPr>
                      <m:t> </m:t>
                    </m:r>
                    <m:r>
                      <a:rPr lang="en-US" altLang="ja-JP" sz="2400" b="1" i="1" smtClean="0">
                        <a:latin typeface="Cambria Math" panose="02040503050406030204" pitchFamily="18" charset="0"/>
                      </a:rPr>
                      <m:t>𝑽𝒂𝒍𝒖𝒆</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𝐴𝑡𝑡𝑒𝑛𝑡𝑖𝑜𝑛</m:t>
                    </m:r>
                    <m:r>
                      <a:rPr lang="en-US" altLang="ja-JP" sz="2400" b="0" i="1" smtClean="0">
                        <a:latin typeface="Cambria Math" panose="02040503050406030204" pitchFamily="18" charset="0"/>
                      </a:rPr>
                      <m:t> </m:t>
                    </m:r>
                    <m:r>
                      <a:rPr lang="en-US" altLang="ja-JP" sz="2400" b="0" i="1" smtClean="0">
                        <a:latin typeface="Cambria Math" panose="02040503050406030204" pitchFamily="18" charset="0"/>
                      </a:rPr>
                      <m:t>𝑊𝑒𝑖𝑔h𝑡</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𝑉</m:t>
                    </m:r>
                  </m:oMath>
                </a14:m>
                <a:r>
                  <a:rPr lang="ja-JP" altLang="en-US" sz="2400" dirty="0"/>
                  <a:t> </a:t>
                </a:r>
              </a:p>
            </p:txBody>
          </p:sp>
        </mc:Choice>
        <mc:Fallback xmlns="">
          <p:sp>
            <p:nvSpPr>
              <p:cNvPr id="3" name="コンテンツ プレースホルダー 2">
                <a:extLst>
                  <a:ext uri="{FF2B5EF4-FFF2-40B4-BE49-F238E27FC236}">
                    <a16:creationId xmlns:a16="http://schemas.microsoft.com/office/drawing/2014/main" id="{35412428-9CB7-B309-507C-98EA216CA093}"/>
                  </a:ext>
                </a:extLst>
              </p:cNvPr>
              <p:cNvSpPr>
                <a:spLocks noGrp="1" noRot="1" noChangeAspect="1" noMove="1" noResize="1" noEditPoints="1" noAdjustHandles="1" noChangeArrowheads="1" noChangeShapeType="1" noTextEdit="1"/>
              </p:cNvSpPr>
              <p:nvPr>
                <p:ph idx="1"/>
              </p:nvPr>
            </p:nvSpPr>
            <p:spPr>
              <a:xfrm>
                <a:off x="1097280" y="1944710"/>
                <a:ext cx="10403554" cy="4404575"/>
              </a:xfrm>
              <a:blipFill>
                <a:blip r:embed="rId2"/>
                <a:stretch>
                  <a:fillRect l="-1757" t="-830" r="-1289"/>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5032356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4DF43C1-59A2-B264-3605-C9460C720029}"/>
              </a:ext>
            </a:extLst>
          </p:cNvPr>
          <p:cNvSpPr>
            <a:spLocks noGrp="1"/>
          </p:cNvSpPr>
          <p:nvPr>
            <p:ph type="title"/>
          </p:nvPr>
        </p:nvSpPr>
        <p:spPr/>
        <p:txBody>
          <a:bodyPr/>
          <a:lstStyle/>
          <a:p>
            <a:r>
              <a:rPr kumimoji="1" lang="en-US" altLang="ja-JP" dirty="0"/>
              <a:t>Transformer</a:t>
            </a:r>
            <a:r>
              <a:rPr kumimoji="1" lang="ja-JP" altLang="en-US" dirty="0"/>
              <a:t>の構造</a:t>
            </a:r>
          </a:p>
        </p:txBody>
      </p:sp>
      <p:pic>
        <p:nvPicPr>
          <p:cNvPr id="1026" name="Picture 2">
            <a:extLst>
              <a:ext uri="{FF2B5EF4-FFF2-40B4-BE49-F238E27FC236}">
                <a16:creationId xmlns:a16="http://schemas.microsoft.com/office/drawing/2014/main" id="{A968F166-93D6-A9DA-D255-D23642FCCE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7280" y="2362200"/>
            <a:ext cx="5629275" cy="2133600"/>
          </a:xfrm>
          <a:prstGeom prst="rect">
            <a:avLst/>
          </a:prstGeom>
          <a:noFill/>
          <a:extLst>
            <a:ext uri="{909E8E84-426E-40DD-AFC4-6F175D3DCCD1}">
              <a14:hiddenFill xmlns:a14="http://schemas.microsoft.com/office/drawing/2010/main">
                <a:solidFill>
                  <a:srgbClr val="FFFFFF"/>
                </a:solidFill>
              </a14:hiddenFill>
            </a:ext>
          </a:extLst>
        </p:spPr>
      </p:pic>
      <p:sp>
        <p:nvSpPr>
          <p:cNvPr id="4" name="四角形: 角を丸くする 3">
            <a:extLst>
              <a:ext uri="{FF2B5EF4-FFF2-40B4-BE49-F238E27FC236}">
                <a16:creationId xmlns:a16="http://schemas.microsoft.com/office/drawing/2014/main" id="{FEB4F759-5E42-53FE-6108-3778E5A52105}"/>
              </a:ext>
            </a:extLst>
          </p:cNvPr>
          <p:cNvSpPr/>
          <p:nvPr/>
        </p:nvSpPr>
        <p:spPr>
          <a:xfrm>
            <a:off x="8026400" y="2616200"/>
            <a:ext cx="965200" cy="3810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四角形: 角を丸くする 4">
            <a:extLst>
              <a:ext uri="{FF2B5EF4-FFF2-40B4-BE49-F238E27FC236}">
                <a16:creationId xmlns:a16="http://schemas.microsoft.com/office/drawing/2014/main" id="{F1EE2BFF-2B56-C73D-EC15-B0EAB9091541}"/>
              </a:ext>
            </a:extLst>
          </p:cNvPr>
          <p:cNvSpPr/>
          <p:nvPr/>
        </p:nvSpPr>
        <p:spPr>
          <a:xfrm>
            <a:off x="8026400" y="3162300"/>
            <a:ext cx="965200" cy="3810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四角形: 角を丸くする 5">
            <a:extLst>
              <a:ext uri="{FF2B5EF4-FFF2-40B4-BE49-F238E27FC236}">
                <a16:creationId xmlns:a16="http://schemas.microsoft.com/office/drawing/2014/main" id="{63D13EFF-8257-6B95-42C5-8B58188EB7C5}"/>
              </a:ext>
            </a:extLst>
          </p:cNvPr>
          <p:cNvSpPr/>
          <p:nvPr/>
        </p:nvSpPr>
        <p:spPr>
          <a:xfrm>
            <a:off x="8026400" y="3708400"/>
            <a:ext cx="965200" cy="3810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四角形: 角を丸くする 6">
            <a:extLst>
              <a:ext uri="{FF2B5EF4-FFF2-40B4-BE49-F238E27FC236}">
                <a16:creationId xmlns:a16="http://schemas.microsoft.com/office/drawing/2014/main" id="{B8A30010-EBD4-B572-0267-50EABD8557A1}"/>
              </a:ext>
            </a:extLst>
          </p:cNvPr>
          <p:cNvSpPr/>
          <p:nvPr/>
        </p:nvSpPr>
        <p:spPr>
          <a:xfrm>
            <a:off x="8026400" y="4254500"/>
            <a:ext cx="965200" cy="3810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四角形: 角を丸くする 7">
            <a:extLst>
              <a:ext uri="{FF2B5EF4-FFF2-40B4-BE49-F238E27FC236}">
                <a16:creationId xmlns:a16="http://schemas.microsoft.com/office/drawing/2014/main" id="{4FC3C3EF-6DBD-EFA0-DD9E-FAC0E67CBF1A}"/>
              </a:ext>
            </a:extLst>
          </p:cNvPr>
          <p:cNvSpPr/>
          <p:nvPr/>
        </p:nvSpPr>
        <p:spPr>
          <a:xfrm>
            <a:off x="8026400" y="4800600"/>
            <a:ext cx="965200" cy="3810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四角形: 角を丸くする 8">
            <a:extLst>
              <a:ext uri="{FF2B5EF4-FFF2-40B4-BE49-F238E27FC236}">
                <a16:creationId xmlns:a16="http://schemas.microsoft.com/office/drawing/2014/main" id="{3EF50B70-D172-DB2B-5E25-8A9F8EC5CE4E}"/>
              </a:ext>
            </a:extLst>
          </p:cNvPr>
          <p:cNvSpPr/>
          <p:nvPr/>
        </p:nvSpPr>
        <p:spPr>
          <a:xfrm>
            <a:off x="8026400" y="5346700"/>
            <a:ext cx="965200" cy="3810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四角形: 角を丸くする 9">
            <a:extLst>
              <a:ext uri="{FF2B5EF4-FFF2-40B4-BE49-F238E27FC236}">
                <a16:creationId xmlns:a16="http://schemas.microsoft.com/office/drawing/2014/main" id="{EE21E665-152E-7A45-2B2D-90F86E8B7158}"/>
              </a:ext>
            </a:extLst>
          </p:cNvPr>
          <p:cNvSpPr/>
          <p:nvPr/>
        </p:nvSpPr>
        <p:spPr>
          <a:xfrm>
            <a:off x="9550400" y="2616200"/>
            <a:ext cx="965200" cy="381000"/>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四角形: 角を丸くする 10">
            <a:extLst>
              <a:ext uri="{FF2B5EF4-FFF2-40B4-BE49-F238E27FC236}">
                <a16:creationId xmlns:a16="http://schemas.microsoft.com/office/drawing/2014/main" id="{81FB0218-F8C7-1151-3329-7E4BE078C915}"/>
              </a:ext>
            </a:extLst>
          </p:cNvPr>
          <p:cNvSpPr/>
          <p:nvPr/>
        </p:nvSpPr>
        <p:spPr>
          <a:xfrm>
            <a:off x="9550400" y="3162300"/>
            <a:ext cx="965200" cy="381000"/>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四角形: 角を丸くする 11">
            <a:extLst>
              <a:ext uri="{FF2B5EF4-FFF2-40B4-BE49-F238E27FC236}">
                <a16:creationId xmlns:a16="http://schemas.microsoft.com/office/drawing/2014/main" id="{D3E4A010-B1C0-C6C3-0DA4-9EE5634B1313}"/>
              </a:ext>
            </a:extLst>
          </p:cNvPr>
          <p:cNvSpPr/>
          <p:nvPr/>
        </p:nvSpPr>
        <p:spPr>
          <a:xfrm>
            <a:off x="9550400" y="3708400"/>
            <a:ext cx="965200" cy="381000"/>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四角形: 角を丸くする 12">
            <a:extLst>
              <a:ext uri="{FF2B5EF4-FFF2-40B4-BE49-F238E27FC236}">
                <a16:creationId xmlns:a16="http://schemas.microsoft.com/office/drawing/2014/main" id="{00D7D2C3-2A68-941B-2574-45593DF9CBCF}"/>
              </a:ext>
            </a:extLst>
          </p:cNvPr>
          <p:cNvSpPr/>
          <p:nvPr/>
        </p:nvSpPr>
        <p:spPr>
          <a:xfrm>
            <a:off x="9550400" y="4254500"/>
            <a:ext cx="965200" cy="381000"/>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四角形: 角を丸くする 13">
            <a:extLst>
              <a:ext uri="{FF2B5EF4-FFF2-40B4-BE49-F238E27FC236}">
                <a16:creationId xmlns:a16="http://schemas.microsoft.com/office/drawing/2014/main" id="{E359140D-1C01-44DA-048C-474C4FF93CAC}"/>
              </a:ext>
            </a:extLst>
          </p:cNvPr>
          <p:cNvSpPr/>
          <p:nvPr/>
        </p:nvSpPr>
        <p:spPr>
          <a:xfrm>
            <a:off x="9550400" y="4800600"/>
            <a:ext cx="965200" cy="381000"/>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四角形: 角を丸くする 14">
            <a:extLst>
              <a:ext uri="{FF2B5EF4-FFF2-40B4-BE49-F238E27FC236}">
                <a16:creationId xmlns:a16="http://schemas.microsoft.com/office/drawing/2014/main" id="{D320BA5D-B2A3-DC01-E925-5887A01C98F4}"/>
              </a:ext>
            </a:extLst>
          </p:cNvPr>
          <p:cNvSpPr/>
          <p:nvPr/>
        </p:nvSpPr>
        <p:spPr>
          <a:xfrm>
            <a:off x="9550400" y="5346700"/>
            <a:ext cx="965200" cy="381000"/>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7" name="直線矢印コネクタ 16">
            <a:extLst>
              <a:ext uri="{FF2B5EF4-FFF2-40B4-BE49-F238E27FC236}">
                <a16:creationId xmlns:a16="http://schemas.microsoft.com/office/drawing/2014/main" id="{4974C20A-6FB3-5F06-96C4-D6BA4454E57A}"/>
              </a:ext>
            </a:extLst>
          </p:cNvPr>
          <p:cNvCxnSpPr>
            <a:stCxn id="4" idx="3"/>
            <a:endCxn id="10" idx="1"/>
          </p:cNvCxnSpPr>
          <p:nvPr/>
        </p:nvCxnSpPr>
        <p:spPr>
          <a:xfrm>
            <a:off x="8991600" y="2806700"/>
            <a:ext cx="55880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線矢印コネクタ 18">
            <a:extLst>
              <a:ext uri="{FF2B5EF4-FFF2-40B4-BE49-F238E27FC236}">
                <a16:creationId xmlns:a16="http://schemas.microsoft.com/office/drawing/2014/main" id="{3856D1BD-B4E9-43BD-7DFD-A28A7C35DACA}"/>
              </a:ext>
            </a:extLst>
          </p:cNvPr>
          <p:cNvCxnSpPr>
            <a:stCxn id="4" idx="3"/>
            <a:endCxn id="11" idx="1"/>
          </p:cNvCxnSpPr>
          <p:nvPr/>
        </p:nvCxnSpPr>
        <p:spPr>
          <a:xfrm>
            <a:off x="8991600" y="2806700"/>
            <a:ext cx="558800" cy="5461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582E2D45-445A-E005-6C14-A3A5A84D4D21}"/>
              </a:ext>
            </a:extLst>
          </p:cNvPr>
          <p:cNvCxnSpPr>
            <a:stCxn id="4" idx="3"/>
            <a:endCxn id="12" idx="1"/>
          </p:cNvCxnSpPr>
          <p:nvPr/>
        </p:nvCxnSpPr>
        <p:spPr>
          <a:xfrm>
            <a:off x="8991600" y="2806700"/>
            <a:ext cx="558800" cy="10922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矢印コネクタ 22">
            <a:extLst>
              <a:ext uri="{FF2B5EF4-FFF2-40B4-BE49-F238E27FC236}">
                <a16:creationId xmlns:a16="http://schemas.microsoft.com/office/drawing/2014/main" id="{833045F5-2330-E17F-57AB-79FC7B3BEFBC}"/>
              </a:ext>
            </a:extLst>
          </p:cNvPr>
          <p:cNvCxnSpPr>
            <a:stCxn id="4" idx="3"/>
            <a:endCxn id="13" idx="1"/>
          </p:cNvCxnSpPr>
          <p:nvPr/>
        </p:nvCxnSpPr>
        <p:spPr>
          <a:xfrm>
            <a:off x="8991600" y="2806700"/>
            <a:ext cx="558800" cy="16383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線矢印コネクタ 24">
            <a:extLst>
              <a:ext uri="{FF2B5EF4-FFF2-40B4-BE49-F238E27FC236}">
                <a16:creationId xmlns:a16="http://schemas.microsoft.com/office/drawing/2014/main" id="{F960F82D-D99A-A7D2-1570-2C27AD68E682}"/>
              </a:ext>
            </a:extLst>
          </p:cNvPr>
          <p:cNvCxnSpPr>
            <a:stCxn id="4" idx="3"/>
            <a:endCxn id="14" idx="1"/>
          </p:cNvCxnSpPr>
          <p:nvPr/>
        </p:nvCxnSpPr>
        <p:spPr>
          <a:xfrm>
            <a:off x="8991600" y="2806700"/>
            <a:ext cx="558800" cy="21844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線矢印コネクタ 26">
            <a:extLst>
              <a:ext uri="{FF2B5EF4-FFF2-40B4-BE49-F238E27FC236}">
                <a16:creationId xmlns:a16="http://schemas.microsoft.com/office/drawing/2014/main" id="{80E3562C-23C1-0F3D-27C2-C8B94513380F}"/>
              </a:ext>
            </a:extLst>
          </p:cNvPr>
          <p:cNvCxnSpPr>
            <a:stCxn id="4" idx="3"/>
            <a:endCxn id="15" idx="1"/>
          </p:cNvCxnSpPr>
          <p:nvPr/>
        </p:nvCxnSpPr>
        <p:spPr>
          <a:xfrm>
            <a:off x="8991600" y="2806700"/>
            <a:ext cx="558800" cy="27305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矢印: 上 2">
            <a:extLst>
              <a:ext uri="{FF2B5EF4-FFF2-40B4-BE49-F238E27FC236}">
                <a16:creationId xmlns:a16="http://schemas.microsoft.com/office/drawing/2014/main" id="{AD4D9B9E-85B0-FBD7-AB42-DC5BE2D01156}"/>
              </a:ext>
            </a:extLst>
          </p:cNvPr>
          <p:cNvSpPr/>
          <p:nvPr/>
        </p:nvSpPr>
        <p:spPr>
          <a:xfrm>
            <a:off x="8172450" y="5822950"/>
            <a:ext cx="673100" cy="266700"/>
          </a:xfrm>
          <a:prstGeom prst="up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矢印: 上 15">
            <a:extLst>
              <a:ext uri="{FF2B5EF4-FFF2-40B4-BE49-F238E27FC236}">
                <a16:creationId xmlns:a16="http://schemas.microsoft.com/office/drawing/2014/main" id="{18BFE6DF-C7D2-9E01-55A2-BE7236DBB530}"/>
              </a:ext>
            </a:extLst>
          </p:cNvPr>
          <p:cNvSpPr/>
          <p:nvPr/>
        </p:nvSpPr>
        <p:spPr>
          <a:xfrm>
            <a:off x="9696450" y="2247900"/>
            <a:ext cx="673100" cy="266700"/>
          </a:xfrm>
          <a:prstGeom prst="up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テキスト ボックス 17">
            <a:extLst>
              <a:ext uri="{FF2B5EF4-FFF2-40B4-BE49-F238E27FC236}">
                <a16:creationId xmlns:a16="http://schemas.microsoft.com/office/drawing/2014/main" id="{3BED894A-E2B5-6E0E-ED6B-C3122010CFB2}"/>
              </a:ext>
            </a:extLst>
          </p:cNvPr>
          <p:cNvSpPr txBox="1"/>
          <p:nvPr/>
        </p:nvSpPr>
        <p:spPr>
          <a:xfrm>
            <a:off x="1264602" y="4891782"/>
            <a:ext cx="5629275" cy="1077218"/>
          </a:xfrm>
          <a:prstGeom prst="rect">
            <a:avLst/>
          </a:prstGeom>
          <a:noFill/>
        </p:spPr>
        <p:txBody>
          <a:bodyPr wrap="square" rtlCol="0">
            <a:spAutoFit/>
          </a:bodyPr>
          <a:lstStyle/>
          <a:p>
            <a:r>
              <a:rPr kumimoji="1" lang="en-US" altLang="ja-JP" sz="3200" dirty="0">
                <a:solidFill>
                  <a:schemeClr val="tx1">
                    <a:lumMod val="75000"/>
                    <a:lumOff val="25000"/>
                  </a:schemeClr>
                </a:solidFill>
                <a:latin typeface="Meiryo UI" panose="020B0604030504040204" pitchFamily="50" charset="-128"/>
                <a:ea typeface="Meiryo UI" panose="020B0604030504040204" pitchFamily="50" charset="-128"/>
              </a:rPr>
              <a:t>RNN</a:t>
            </a:r>
            <a:r>
              <a:rPr kumimoji="1" lang="ja-JP" altLang="en-US" sz="3200" dirty="0">
                <a:solidFill>
                  <a:schemeClr val="tx1">
                    <a:lumMod val="75000"/>
                    <a:lumOff val="25000"/>
                  </a:schemeClr>
                </a:solidFill>
                <a:latin typeface="Meiryo UI" panose="020B0604030504040204" pitchFamily="50" charset="-128"/>
                <a:ea typeface="Meiryo UI" panose="020B0604030504040204" pitchFamily="50" charset="-128"/>
              </a:rPr>
              <a:t>の</a:t>
            </a:r>
            <a:r>
              <a:rPr kumimoji="1" lang="en-US" altLang="ja-JP" sz="3200" dirty="0">
                <a:solidFill>
                  <a:schemeClr val="tx1">
                    <a:lumMod val="75000"/>
                    <a:lumOff val="25000"/>
                  </a:schemeClr>
                </a:solidFill>
                <a:latin typeface="Meiryo UI" panose="020B0604030504040204" pitchFamily="50" charset="-128"/>
                <a:ea typeface="Meiryo UI" panose="020B0604030504040204" pitchFamily="50" charset="-128"/>
              </a:rPr>
              <a:t>time step</a:t>
            </a:r>
            <a:r>
              <a:rPr kumimoji="1" lang="ja-JP" altLang="en-US" sz="3200" dirty="0">
                <a:solidFill>
                  <a:schemeClr val="tx1">
                    <a:lumMod val="75000"/>
                    <a:lumOff val="25000"/>
                  </a:schemeClr>
                </a:solidFill>
                <a:latin typeface="Meiryo UI" panose="020B0604030504040204" pitchFamily="50" charset="-128"/>
                <a:ea typeface="Meiryo UI" panose="020B0604030504040204" pitchFamily="50" charset="-128"/>
              </a:rPr>
              <a:t>の代わりに</a:t>
            </a:r>
            <a:r>
              <a:rPr kumimoji="1" lang="en-US" altLang="ja-JP" sz="3200" dirty="0">
                <a:solidFill>
                  <a:schemeClr val="tx1">
                    <a:lumMod val="75000"/>
                    <a:lumOff val="25000"/>
                  </a:schemeClr>
                </a:solidFill>
                <a:latin typeface="Meiryo UI" panose="020B0604030504040204" pitchFamily="50" charset="-128"/>
                <a:ea typeface="Meiryo UI" panose="020B0604030504040204" pitchFamily="50" charset="-128"/>
              </a:rPr>
              <a:t>Encoder </a:t>
            </a:r>
            <a:r>
              <a:rPr kumimoji="1" lang="ja-JP" altLang="en-US" sz="3200" dirty="0">
                <a:solidFill>
                  <a:schemeClr val="tx1">
                    <a:lumMod val="75000"/>
                    <a:lumOff val="25000"/>
                  </a:schemeClr>
                </a:solidFill>
                <a:latin typeface="Meiryo UI" panose="020B0604030504040204" pitchFamily="50" charset="-128"/>
                <a:ea typeface="Meiryo UI" panose="020B0604030504040204" pitchFamily="50" charset="-128"/>
              </a:rPr>
              <a:t>と</a:t>
            </a:r>
            <a:r>
              <a:rPr kumimoji="1" lang="en-US" altLang="ja-JP" sz="3200" dirty="0">
                <a:solidFill>
                  <a:schemeClr val="tx1">
                    <a:lumMod val="75000"/>
                    <a:lumOff val="25000"/>
                  </a:schemeClr>
                </a:solidFill>
                <a:latin typeface="Meiryo UI" panose="020B0604030504040204" pitchFamily="50" charset="-128"/>
                <a:ea typeface="Meiryo UI" panose="020B0604030504040204" pitchFamily="50" charset="-128"/>
              </a:rPr>
              <a:t>Decoder</a:t>
            </a:r>
            <a:r>
              <a:rPr kumimoji="1" lang="ja-JP" altLang="en-US" sz="3200" dirty="0">
                <a:solidFill>
                  <a:schemeClr val="tx1">
                    <a:lumMod val="75000"/>
                    <a:lumOff val="25000"/>
                  </a:schemeClr>
                </a:solidFill>
                <a:latin typeface="Meiryo UI" panose="020B0604030504040204" pitchFamily="50" charset="-128"/>
                <a:ea typeface="Meiryo UI" panose="020B0604030504040204" pitchFamily="50" charset="-128"/>
              </a:rPr>
              <a:t>を積層</a:t>
            </a:r>
            <a:endParaRPr kumimoji="1" lang="en-US" altLang="ja-JP" sz="3200" dirty="0">
              <a:solidFill>
                <a:schemeClr val="tx1">
                  <a:lumMod val="75000"/>
                  <a:lumOff val="25000"/>
                </a:schemeClr>
              </a:solidFill>
              <a:latin typeface="Meiryo UI" panose="020B0604030504040204" pitchFamily="50" charset="-128"/>
              <a:ea typeface="Meiryo UI" panose="020B0604030504040204" pitchFamily="50" charset="-128"/>
            </a:endParaRPr>
          </a:p>
        </p:txBody>
      </p:sp>
      <p:sp>
        <p:nvSpPr>
          <p:cNvPr id="20" name="テキスト ボックス 19">
            <a:extLst>
              <a:ext uri="{FF2B5EF4-FFF2-40B4-BE49-F238E27FC236}">
                <a16:creationId xmlns:a16="http://schemas.microsoft.com/office/drawing/2014/main" id="{40723940-597F-C172-94FE-A34AD6D6E186}"/>
              </a:ext>
            </a:extLst>
          </p:cNvPr>
          <p:cNvSpPr txBox="1"/>
          <p:nvPr/>
        </p:nvSpPr>
        <p:spPr>
          <a:xfrm>
            <a:off x="1097280" y="4566165"/>
            <a:ext cx="5796598" cy="369332"/>
          </a:xfrm>
          <a:prstGeom prst="rect">
            <a:avLst/>
          </a:prstGeom>
          <a:noFill/>
        </p:spPr>
        <p:txBody>
          <a:bodyPr wrap="square" rtlCol="0">
            <a:spAutoFit/>
          </a:bodyPr>
          <a:lstStyle/>
          <a:p>
            <a:pPr algn="ctr"/>
            <a:r>
              <a:rPr kumimoji="1" lang="en-US" altLang="ja-JP" sz="900" dirty="0"/>
              <a:t>Vaswani, Ashish, et al. "Attention is all you need." Advances in neural information processing systems 30 (2017).</a:t>
            </a:r>
          </a:p>
          <a:p>
            <a:pPr algn="ctr"/>
            <a:endParaRPr kumimoji="1" lang="ja-JP" altLang="en-US" sz="900" dirty="0"/>
          </a:p>
        </p:txBody>
      </p:sp>
    </p:spTree>
    <p:extLst>
      <p:ext uri="{BB962C8B-B14F-4D97-AF65-F5344CB8AC3E}">
        <p14:creationId xmlns:p14="http://schemas.microsoft.com/office/powerpoint/2010/main" val="39769684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03FC969-CAB2-1464-2583-DBB530A92C7D}"/>
              </a:ext>
            </a:extLst>
          </p:cNvPr>
          <p:cNvSpPr>
            <a:spLocks noGrp="1"/>
          </p:cNvSpPr>
          <p:nvPr>
            <p:ph type="title"/>
          </p:nvPr>
        </p:nvSpPr>
        <p:spPr/>
        <p:txBody>
          <a:bodyPr/>
          <a:lstStyle/>
          <a:p>
            <a:r>
              <a:rPr kumimoji="1" lang="en-US" altLang="ja-JP" dirty="0"/>
              <a:t>Positional Encoding</a:t>
            </a:r>
            <a:endParaRPr kumimoji="1" lang="ja-JP" altLang="en-US" dirty="0"/>
          </a:p>
        </p:txBody>
      </p:sp>
      <p:sp>
        <p:nvSpPr>
          <p:cNvPr id="3" name="コンテンツ プレースホルダー 2">
            <a:extLst>
              <a:ext uri="{FF2B5EF4-FFF2-40B4-BE49-F238E27FC236}">
                <a16:creationId xmlns:a16="http://schemas.microsoft.com/office/drawing/2014/main" id="{C121D287-0036-C528-E7AF-C42E6D896304}"/>
              </a:ext>
            </a:extLst>
          </p:cNvPr>
          <p:cNvSpPr>
            <a:spLocks noGrp="1"/>
          </p:cNvSpPr>
          <p:nvPr>
            <p:ph idx="1"/>
          </p:nvPr>
        </p:nvSpPr>
        <p:spPr/>
        <p:txBody>
          <a:bodyPr>
            <a:normAutofit/>
          </a:bodyPr>
          <a:lstStyle/>
          <a:p>
            <a:r>
              <a:rPr kumimoji="1" lang="en-US" altLang="ja-JP" sz="2800" dirty="0"/>
              <a:t>RNN</a:t>
            </a:r>
            <a:r>
              <a:rPr kumimoji="1" lang="ja-JP" altLang="en-US" sz="2800" dirty="0"/>
              <a:t>の順次性を持つという特徴を使わなくなったため、時系列データである文書を処理するためにはそれぞれの単語の位置を示す必要がある。</a:t>
            </a:r>
          </a:p>
        </p:txBody>
      </p:sp>
      <p:pic>
        <p:nvPicPr>
          <p:cNvPr id="1026" name="Picture 2">
            <a:extLst>
              <a:ext uri="{FF2B5EF4-FFF2-40B4-BE49-F238E27FC236}">
                <a16:creationId xmlns:a16="http://schemas.microsoft.com/office/drawing/2014/main" id="{01873DF7-7D60-92DB-2149-F7263DD4BF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1201" y="3873570"/>
            <a:ext cx="5409918" cy="1098763"/>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8356D4C3-E54E-FD11-A321-EA48A34577CC}"/>
              </a:ext>
            </a:extLst>
          </p:cNvPr>
          <p:cNvSpPr txBox="1"/>
          <p:nvPr/>
        </p:nvSpPr>
        <p:spPr>
          <a:xfrm>
            <a:off x="1103608" y="5143713"/>
            <a:ext cx="5022872" cy="253916"/>
          </a:xfrm>
          <a:prstGeom prst="rect">
            <a:avLst/>
          </a:prstGeom>
          <a:noFill/>
        </p:spPr>
        <p:txBody>
          <a:bodyPr wrap="square" rtlCol="0">
            <a:spAutoFit/>
          </a:bodyPr>
          <a:lstStyle/>
          <a:p>
            <a:pPr algn="ctr"/>
            <a:r>
              <a:rPr lang="ko-KR" altLang="en-US" sz="1050" b="0" i="0" dirty="0">
                <a:solidFill>
                  <a:srgbClr val="1F2328"/>
                </a:solidFill>
                <a:effectLst/>
                <a:latin typeface="-apple-system"/>
              </a:rPr>
              <a:t>유원준</a:t>
            </a:r>
            <a:r>
              <a:rPr lang="en-US" altLang="ko-KR" sz="1050" b="0" i="0" dirty="0">
                <a:solidFill>
                  <a:srgbClr val="1F2328"/>
                </a:solidFill>
                <a:effectLst/>
                <a:latin typeface="-apple-system"/>
              </a:rPr>
              <a:t>/</a:t>
            </a:r>
            <a:r>
              <a:rPr lang="ko-KR" altLang="en-US" sz="1050" b="0" i="0" dirty="0">
                <a:solidFill>
                  <a:srgbClr val="1F2328"/>
                </a:solidFill>
                <a:effectLst/>
                <a:latin typeface="-apple-system"/>
              </a:rPr>
              <a:t>안상준</a:t>
            </a:r>
            <a:r>
              <a:rPr lang="en-US" altLang="ko-KR" sz="1050" b="0" i="0" dirty="0">
                <a:solidFill>
                  <a:srgbClr val="1F2328"/>
                </a:solidFill>
                <a:effectLst/>
                <a:latin typeface="-apple-system"/>
              </a:rPr>
              <a:t>, "</a:t>
            </a:r>
            <a:r>
              <a:rPr lang="ko-KR" altLang="en-US" sz="1050" b="0" i="0" dirty="0">
                <a:solidFill>
                  <a:srgbClr val="1F2328"/>
                </a:solidFill>
                <a:effectLst/>
                <a:latin typeface="-apple-system"/>
              </a:rPr>
              <a:t>딥 러닝을 이용한 자연어 처리 입문</a:t>
            </a:r>
            <a:r>
              <a:rPr lang="en-US" altLang="ko-KR" sz="1050" b="0" i="0" dirty="0">
                <a:solidFill>
                  <a:srgbClr val="1F2328"/>
                </a:solidFill>
                <a:effectLst/>
                <a:latin typeface="-apple-system"/>
              </a:rPr>
              <a:t>", 2022</a:t>
            </a:r>
            <a:endParaRPr kumimoji="1" lang="ja-JP" altLang="en-US" sz="1050" dirty="0"/>
          </a:p>
        </p:txBody>
      </p:sp>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D80AE669-AC26-2316-56F5-5130A0BE3DCD}"/>
                  </a:ext>
                </a:extLst>
              </p:cNvPr>
              <p:cNvSpPr txBox="1"/>
              <p:nvPr/>
            </p:nvSpPr>
            <p:spPr>
              <a:xfrm>
                <a:off x="6422086" y="3429000"/>
                <a:ext cx="5059680" cy="298812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800" b="0" i="1" smtClean="0">
                              <a:latin typeface="Cambria Math" panose="02040503050406030204" pitchFamily="18" charset="0"/>
                            </a:rPr>
                          </m:ctrlPr>
                        </m:sSubPr>
                        <m:e>
                          <m:r>
                            <a:rPr kumimoji="1" lang="en-US" altLang="ja-JP" sz="2800" i="1">
                              <a:latin typeface="Cambria Math" panose="02040503050406030204" pitchFamily="18" charset="0"/>
                            </a:rPr>
                            <m:t>𝑃𝐸</m:t>
                          </m:r>
                        </m:e>
                        <m:sub>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𝑝𝑜𝑠</m:t>
                          </m:r>
                          <m:r>
                            <a:rPr kumimoji="1" lang="en-US" altLang="ja-JP" sz="2800" b="0" i="1" smtClean="0">
                              <a:latin typeface="Cambria Math" panose="02040503050406030204" pitchFamily="18" charset="0"/>
                            </a:rPr>
                            <m:t>, 2</m:t>
                          </m:r>
                          <m:r>
                            <a:rPr kumimoji="1" lang="en-US" altLang="ja-JP" sz="2800" b="0" i="1" smtClean="0">
                              <a:latin typeface="Cambria Math" panose="02040503050406030204" pitchFamily="18" charset="0"/>
                            </a:rPr>
                            <m:t>𝑖</m:t>
                          </m:r>
                          <m:r>
                            <a:rPr kumimoji="1" lang="en-US" altLang="ja-JP" sz="2800" b="0" i="1" smtClean="0">
                              <a:latin typeface="Cambria Math" panose="02040503050406030204" pitchFamily="18" charset="0"/>
                            </a:rPr>
                            <m:t>)</m:t>
                          </m:r>
                        </m:sub>
                      </m:sSub>
                      <m:r>
                        <a:rPr kumimoji="1" lang="en-US" altLang="ja-JP" sz="2800" b="0" i="1" smtClean="0">
                          <a:latin typeface="Cambria Math" panose="02040503050406030204" pitchFamily="18" charset="0"/>
                        </a:rPr>
                        <m:t>=</m:t>
                      </m:r>
                      <m:func>
                        <m:funcPr>
                          <m:ctrlPr>
                            <a:rPr kumimoji="1" lang="en-US" altLang="ja-JP" sz="2800" b="0" i="1" smtClean="0">
                              <a:latin typeface="Cambria Math" panose="02040503050406030204" pitchFamily="18" charset="0"/>
                            </a:rPr>
                          </m:ctrlPr>
                        </m:funcPr>
                        <m:fName>
                          <m:r>
                            <m:rPr>
                              <m:sty m:val="p"/>
                            </m:rPr>
                            <a:rPr kumimoji="1" lang="en-US" altLang="ja-JP" sz="2800" b="0" i="0" smtClean="0">
                              <a:latin typeface="Cambria Math" panose="02040503050406030204" pitchFamily="18" charset="0"/>
                            </a:rPr>
                            <m:t>sin</m:t>
                          </m:r>
                        </m:fName>
                        <m:e>
                          <m:d>
                            <m:dPr>
                              <m:ctrlPr>
                                <a:rPr kumimoji="1" lang="en-US" altLang="ja-JP" sz="2800" b="0" i="1" smtClean="0">
                                  <a:latin typeface="Cambria Math" panose="02040503050406030204" pitchFamily="18" charset="0"/>
                                </a:rPr>
                              </m:ctrlPr>
                            </m:dPr>
                            <m:e>
                              <m:f>
                                <m:fPr>
                                  <m:ctrlPr>
                                    <a:rPr kumimoji="1" lang="en-US" altLang="ja-JP" sz="2800" b="0" i="1" smtClean="0">
                                      <a:latin typeface="Cambria Math" panose="02040503050406030204" pitchFamily="18" charset="0"/>
                                    </a:rPr>
                                  </m:ctrlPr>
                                </m:fPr>
                                <m:num>
                                  <m:r>
                                    <a:rPr kumimoji="1" lang="en-US" altLang="ja-JP" sz="2800" b="0" i="1" smtClean="0">
                                      <a:latin typeface="Cambria Math" panose="02040503050406030204" pitchFamily="18" charset="0"/>
                                    </a:rPr>
                                    <m:t>𝑝𝑜𝑠</m:t>
                                  </m:r>
                                </m:num>
                                <m:den>
                                  <m:sSup>
                                    <m:sSupPr>
                                      <m:ctrlPr>
                                        <a:rPr kumimoji="1" lang="en-US" altLang="ja-JP" sz="2800" b="0" i="1" smtClean="0">
                                          <a:latin typeface="Cambria Math" panose="02040503050406030204" pitchFamily="18" charset="0"/>
                                        </a:rPr>
                                      </m:ctrlPr>
                                    </m:sSupPr>
                                    <m:e>
                                      <m:r>
                                        <a:rPr kumimoji="1" lang="en-US" altLang="ja-JP" sz="2800" b="0" i="1" smtClean="0">
                                          <a:latin typeface="Cambria Math" panose="02040503050406030204" pitchFamily="18" charset="0"/>
                                        </a:rPr>
                                        <m:t>10000</m:t>
                                      </m:r>
                                    </m:e>
                                    <m:sup>
                                      <m:f>
                                        <m:fPr>
                                          <m:ctrlPr>
                                            <a:rPr kumimoji="1" lang="en-US" altLang="ja-JP" sz="2800" b="0" i="1" smtClean="0">
                                              <a:latin typeface="Cambria Math" panose="02040503050406030204" pitchFamily="18" charset="0"/>
                                            </a:rPr>
                                          </m:ctrlPr>
                                        </m:fPr>
                                        <m:num>
                                          <m:r>
                                            <a:rPr kumimoji="1" lang="en-US" altLang="ja-JP" sz="2800" b="0" i="1" smtClean="0">
                                              <a:latin typeface="Cambria Math" panose="02040503050406030204" pitchFamily="18" charset="0"/>
                                            </a:rPr>
                                            <m:t>2</m:t>
                                          </m:r>
                                          <m:r>
                                            <a:rPr kumimoji="1" lang="en-US" altLang="ja-JP" sz="2800" b="0" i="1" smtClean="0">
                                              <a:latin typeface="Cambria Math" panose="02040503050406030204" pitchFamily="18" charset="0"/>
                                            </a:rPr>
                                            <m:t>𝑖</m:t>
                                          </m:r>
                                        </m:num>
                                        <m:den>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𝑑</m:t>
                                              </m:r>
                                            </m:e>
                                            <m:sub>
                                              <m:r>
                                                <a:rPr kumimoji="1" lang="en-US" altLang="ja-JP" sz="2800" b="0" i="1" smtClean="0">
                                                  <a:latin typeface="Cambria Math" panose="02040503050406030204" pitchFamily="18" charset="0"/>
                                                </a:rPr>
                                                <m:t>𝑚𝑜𝑑𝑒𝑙</m:t>
                                              </m:r>
                                            </m:sub>
                                          </m:sSub>
                                        </m:den>
                                      </m:f>
                                    </m:sup>
                                  </m:sSup>
                                </m:den>
                              </m:f>
                            </m:e>
                          </m:d>
                        </m:e>
                      </m:func>
                    </m:oMath>
                  </m:oMathPara>
                </a14:m>
                <a:endParaRPr kumimoji="1" lang="en-US" altLang="ja-JP" sz="2800" b="0" dirty="0"/>
              </a:p>
              <a:p>
                <a:endParaRPr kumimoji="1" lang="en-US" altLang="ja-JP" sz="28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kumimoji="1" lang="en-US" altLang="ja-JP" sz="2800" b="0" i="1" smtClean="0">
                              <a:latin typeface="Cambria Math" panose="02040503050406030204" pitchFamily="18" charset="0"/>
                            </a:rPr>
                          </m:ctrlPr>
                        </m:sSubPr>
                        <m:e>
                          <m:r>
                            <a:rPr kumimoji="1" lang="en-US" altLang="ja-JP" sz="2800" i="1">
                              <a:latin typeface="Cambria Math" panose="02040503050406030204" pitchFamily="18" charset="0"/>
                            </a:rPr>
                            <m:t>𝑃𝐸</m:t>
                          </m:r>
                        </m:e>
                        <m:sub>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𝑝𝑜𝑠</m:t>
                          </m:r>
                          <m:r>
                            <a:rPr kumimoji="1" lang="en-US" altLang="ja-JP" sz="2800" b="0" i="1" smtClean="0">
                              <a:latin typeface="Cambria Math" panose="02040503050406030204" pitchFamily="18" charset="0"/>
                            </a:rPr>
                            <m:t>, 2</m:t>
                          </m:r>
                          <m:r>
                            <a:rPr kumimoji="1" lang="en-US" altLang="ja-JP" sz="2800" b="0" i="1" smtClean="0">
                              <a:latin typeface="Cambria Math" panose="02040503050406030204" pitchFamily="18" charset="0"/>
                            </a:rPr>
                            <m:t>𝑖</m:t>
                          </m:r>
                          <m:r>
                            <a:rPr kumimoji="1" lang="en-US" altLang="ja-JP" sz="2800" b="0" i="1" smtClean="0">
                              <a:latin typeface="Cambria Math" panose="02040503050406030204" pitchFamily="18" charset="0"/>
                            </a:rPr>
                            <m:t>+1)</m:t>
                          </m:r>
                        </m:sub>
                      </m:sSub>
                      <m:r>
                        <a:rPr kumimoji="1" lang="en-US" altLang="ja-JP" sz="2800" b="0" i="1" smtClean="0">
                          <a:latin typeface="Cambria Math" panose="02040503050406030204" pitchFamily="18" charset="0"/>
                        </a:rPr>
                        <m:t>=</m:t>
                      </m:r>
                      <m:r>
                        <m:rPr>
                          <m:sty m:val="p"/>
                        </m:rPr>
                        <a:rPr kumimoji="1" lang="en-US" altLang="ja-JP" sz="2800" b="0" i="0" smtClean="0">
                          <a:latin typeface="Cambria Math" panose="02040503050406030204" pitchFamily="18" charset="0"/>
                        </a:rPr>
                        <m:t>cos</m:t>
                      </m:r>
                      <m:r>
                        <a:rPr kumimoji="1" lang="en-US" altLang="ja-JP" sz="2800" b="0" i="1" smtClean="0">
                          <a:latin typeface="Cambria Math" panose="02040503050406030204" pitchFamily="18" charset="0"/>
                        </a:rPr>
                        <m:t>⁡(</m:t>
                      </m:r>
                      <m:f>
                        <m:fPr>
                          <m:ctrlPr>
                            <a:rPr kumimoji="1" lang="en-US" altLang="ja-JP" sz="2800" b="0" i="1" smtClean="0">
                              <a:latin typeface="Cambria Math" panose="02040503050406030204" pitchFamily="18" charset="0"/>
                            </a:rPr>
                          </m:ctrlPr>
                        </m:fPr>
                        <m:num>
                          <m:r>
                            <a:rPr kumimoji="1" lang="en-US" altLang="ja-JP" sz="2800" b="0" i="1" smtClean="0">
                              <a:latin typeface="Cambria Math" panose="02040503050406030204" pitchFamily="18" charset="0"/>
                            </a:rPr>
                            <m:t>𝑝𝑜𝑠</m:t>
                          </m:r>
                        </m:num>
                        <m:den>
                          <m:sSup>
                            <m:sSupPr>
                              <m:ctrlPr>
                                <a:rPr kumimoji="1" lang="en-US" altLang="ja-JP" sz="2800" b="0" i="1" smtClean="0">
                                  <a:latin typeface="Cambria Math" panose="02040503050406030204" pitchFamily="18" charset="0"/>
                                </a:rPr>
                              </m:ctrlPr>
                            </m:sSupPr>
                            <m:e>
                              <m:r>
                                <a:rPr kumimoji="1" lang="en-US" altLang="ja-JP" sz="2800" b="0" i="1" smtClean="0">
                                  <a:latin typeface="Cambria Math" panose="02040503050406030204" pitchFamily="18" charset="0"/>
                                </a:rPr>
                                <m:t>10000</m:t>
                              </m:r>
                            </m:e>
                            <m:sup>
                              <m:f>
                                <m:fPr>
                                  <m:ctrlPr>
                                    <a:rPr kumimoji="1" lang="en-US" altLang="ja-JP" sz="2800" b="0" i="1" smtClean="0">
                                      <a:latin typeface="Cambria Math" panose="02040503050406030204" pitchFamily="18" charset="0"/>
                                    </a:rPr>
                                  </m:ctrlPr>
                                </m:fPr>
                                <m:num>
                                  <m:r>
                                    <a:rPr kumimoji="1" lang="en-US" altLang="ja-JP" sz="2800" b="0" i="1" smtClean="0">
                                      <a:latin typeface="Cambria Math" panose="02040503050406030204" pitchFamily="18" charset="0"/>
                                    </a:rPr>
                                    <m:t>2</m:t>
                                  </m:r>
                                  <m:r>
                                    <a:rPr kumimoji="1" lang="en-US" altLang="ja-JP" sz="2800" b="0" i="1" smtClean="0">
                                      <a:latin typeface="Cambria Math" panose="02040503050406030204" pitchFamily="18" charset="0"/>
                                    </a:rPr>
                                    <m:t>𝑖</m:t>
                                  </m:r>
                                </m:num>
                                <m:den>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𝑑</m:t>
                                      </m:r>
                                    </m:e>
                                    <m:sub>
                                      <m:r>
                                        <a:rPr kumimoji="1" lang="en-US" altLang="ja-JP" sz="2800" b="0" i="1" smtClean="0">
                                          <a:latin typeface="Cambria Math" panose="02040503050406030204" pitchFamily="18" charset="0"/>
                                        </a:rPr>
                                        <m:t>𝑚𝑜𝑑𝑒𝑙</m:t>
                                      </m:r>
                                    </m:sub>
                                  </m:sSub>
                                </m:den>
                              </m:f>
                            </m:sup>
                          </m:sSup>
                        </m:den>
                      </m:f>
                      <m:r>
                        <a:rPr kumimoji="1" lang="en-US" altLang="ja-JP" sz="2800" b="0" i="1" smtClean="0">
                          <a:latin typeface="Cambria Math" panose="02040503050406030204" pitchFamily="18" charset="0"/>
                        </a:rPr>
                        <m:t>)</m:t>
                      </m:r>
                    </m:oMath>
                  </m:oMathPara>
                </a14:m>
                <a:endParaRPr kumimoji="1" lang="ja-JP" altLang="en-US" sz="2800" dirty="0"/>
              </a:p>
              <a:p>
                <a:endParaRPr kumimoji="1" lang="ja-JP" altLang="en-US" sz="2800" dirty="0"/>
              </a:p>
            </p:txBody>
          </p:sp>
        </mc:Choice>
        <mc:Fallback xmlns="">
          <p:sp>
            <p:nvSpPr>
              <p:cNvPr id="5" name="テキスト ボックス 4">
                <a:extLst>
                  <a:ext uri="{FF2B5EF4-FFF2-40B4-BE49-F238E27FC236}">
                    <a16:creationId xmlns:a16="http://schemas.microsoft.com/office/drawing/2014/main" id="{D80AE669-AC26-2316-56F5-5130A0BE3DCD}"/>
                  </a:ext>
                </a:extLst>
              </p:cNvPr>
              <p:cNvSpPr txBox="1">
                <a:spLocks noRot="1" noChangeAspect="1" noMove="1" noResize="1" noEditPoints="1" noAdjustHandles="1" noChangeArrowheads="1" noChangeShapeType="1" noTextEdit="1"/>
              </p:cNvSpPr>
              <p:nvPr/>
            </p:nvSpPr>
            <p:spPr>
              <a:xfrm>
                <a:off x="6422086" y="3429000"/>
                <a:ext cx="5059680" cy="2988126"/>
              </a:xfrm>
              <a:prstGeom prst="rect">
                <a:avLst/>
              </a:prstGeom>
              <a:blipFill>
                <a:blip r:embed="rId3"/>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7377809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04E0BC0-12D7-AD35-F760-5BA3B8BA8878}"/>
              </a:ext>
            </a:extLst>
          </p:cNvPr>
          <p:cNvSpPr>
            <a:spLocks noGrp="1"/>
          </p:cNvSpPr>
          <p:nvPr>
            <p:ph type="title"/>
          </p:nvPr>
        </p:nvSpPr>
        <p:spPr>
          <a:xfrm>
            <a:off x="1097280" y="286603"/>
            <a:ext cx="10058400" cy="1450757"/>
          </a:xfrm>
        </p:spPr>
        <p:txBody>
          <a:bodyPr anchor="b">
            <a:normAutofit/>
          </a:bodyPr>
          <a:lstStyle/>
          <a:p>
            <a:r>
              <a:rPr kumimoji="1" lang="en-US" altLang="ja-JP" dirty="0"/>
              <a:t>Positional Encoding</a:t>
            </a:r>
            <a:endParaRPr kumimoji="1" lang="ja-JP" altLang="en-US" dirty="0"/>
          </a:p>
        </p:txBody>
      </p:sp>
      <p:pic>
        <p:nvPicPr>
          <p:cNvPr id="2050" name="Picture 2" descr="グラフ, 棒グラフ, ヒストグラム&#10;&#10;自動的に生成された説明">
            <a:extLst>
              <a:ext uri="{FF2B5EF4-FFF2-40B4-BE49-F238E27FC236}">
                <a16:creationId xmlns:a16="http://schemas.microsoft.com/office/drawing/2014/main" id="{419BBA25-6295-9A92-1D6B-3FC165FC8B59}"/>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515944" y="2627531"/>
            <a:ext cx="4639736" cy="3635428"/>
          </a:xfrm>
          <a:prstGeom prst="rect">
            <a:avLst/>
          </a:prstGeom>
          <a:solidFill>
            <a:srgbClr val="FFFFFF"/>
          </a:solidFill>
        </p:spPr>
      </p:pic>
      <p:sp>
        <p:nvSpPr>
          <p:cNvPr id="4" name="テキスト ボックス 3">
            <a:extLst>
              <a:ext uri="{FF2B5EF4-FFF2-40B4-BE49-F238E27FC236}">
                <a16:creationId xmlns:a16="http://schemas.microsoft.com/office/drawing/2014/main" id="{C6B9877D-FB49-5471-B69A-05F8E466F136}"/>
              </a:ext>
            </a:extLst>
          </p:cNvPr>
          <p:cNvSpPr txBox="1"/>
          <p:nvPr/>
        </p:nvSpPr>
        <p:spPr>
          <a:xfrm>
            <a:off x="6485464" y="2022050"/>
            <a:ext cx="4700695" cy="646331"/>
          </a:xfrm>
          <a:prstGeom prst="rect">
            <a:avLst/>
          </a:prstGeom>
          <a:noFill/>
        </p:spPr>
        <p:txBody>
          <a:bodyPr wrap="square" rtlCol="0">
            <a:spAutoFit/>
          </a:bodyPr>
          <a:lstStyle/>
          <a:p>
            <a:pPr algn="ctr"/>
            <a:r>
              <a:rPr kumimoji="1" lang="en-US" altLang="ja-JP" dirty="0"/>
              <a:t>Pos=50, </a:t>
            </a:r>
            <a:r>
              <a:rPr kumimoji="1" lang="en-US" altLang="ja-JP" dirty="0" err="1"/>
              <a:t>d_model</a:t>
            </a:r>
            <a:r>
              <a:rPr kumimoji="1" lang="en-US" altLang="ja-JP" dirty="0"/>
              <a:t>=128(</a:t>
            </a:r>
            <a:r>
              <a:rPr kumimoji="1" lang="ja-JP" altLang="en-US" dirty="0"/>
              <a:t>論文では</a:t>
            </a:r>
            <a:r>
              <a:rPr kumimoji="1" lang="en-US" altLang="ja-JP" dirty="0"/>
              <a:t>512)</a:t>
            </a:r>
            <a:r>
              <a:rPr kumimoji="1" lang="ja-JP" altLang="en-US" dirty="0"/>
              <a:t>の時の</a:t>
            </a:r>
            <a:endParaRPr kumimoji="1" lang="en-US" altLang="ja-JP" dirty="0"/>
          </a:p>
          <a:p>
            <a:pPr algn="ctr"/>
            <a:r>
              <a:rPr kumimoji="1" lang="en-US" altLang="ja-JP" dirty="0"/>
              <a:t>Positional</a:t>
            </a:r>
            <a:r>
              <a:rPr kumimoji="1" lang="ko-KR" altLang="en-US" dirty="0"/>
              <a:t> </a:t>
            </a:r>
            <a:r>
              <a:rPr kumimoji="1" lang="en-US" altLang="ko-KR" dirty="0"/>
              <a:t>Encoding</a:t>
            </a:r>
            <a:r>
              <a:rPr kumimoji="1" lang="ko-KR" altLang="en-US" dirty="0"/>
              <a:t> </a:t>
            </a:r>
            <a:r>
              <a:rPr kumimoji="1" lang="en-US" altLang="ko-KR" dirty="0"/>
              <a:t>Matrix</a:t>
            </a:r>
            <a:endParaRPr kumimoji="1" lang="ja-JP" altLang="en-US" dirty="0"/>
          </a:p>
        </p:txBody>
      </p:sp>
      <p:pic>
        <p:nvPicPr>
          <p:cNvPr id="6" name="図 5">
            <a:extLst>
              <a:ext uri="{FF2B5EF4-FFF2-40B4-BE49-F238E27FC236}">
                <a16:creationId xmlns:a16="http://schemas.microsoft.com/office/drawing/2014/main" id="{FE08A829-79C5-8581-B6CC-82B808A9DCF8}"/>
              </a:ext>
            </a:extLst>
          </p:cNvPr>
          <p:cNvPicPr>
            <a:picLocks noChangeAspect="1"/>
          </p:cNvPicPr>
          <p:nvPr/>
        </p:nvPicPr>
        <p:blipFill rotWithShape="1">
          <a:blip r:embed="rId3"/>
          <a:srcRect l="13873" t="31952" r="13012" b="12192"/>
          <a:stretch/>
        </p:blipFill>
        <p:spPr>
          <a:xfrm>
            <a:off x="900209" y="2022050"/>
            <a:ext cx="5585255" cy="3830595"/>
          </a:xfrm>
          <a:prstGeom prst="rect">
            <a:avLst/>
          </a:prstGeom>
        </p:spPr>
      </p:pic>
    </p:spTree>
    <p:extLst>
      <p:ext uri="{BB962C8B-B14F-4D97-AF65-F5344CB8AC3E}">
        <p14:creationId xmlns:p14="http://schemas.microsoft.com/office/powerpoint/2010/main" val="28180683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7">
            <a:extLst>
              <a:ext uri="{FF2B5EF4-FFF2-40B4-BE49-F238E27FC236}">
                <a16:creationId xmlns:a16="http://schemas.microsoft.com/office/drawing/2014/main" id="{1DAFF8C4-CBCF-2307-095A-AFA11035984B}"/>
              </a:ext>
            </a:extLst>
          </p:cNvPr>
          <p:cNvSpPr txBox="1">
            <a:spLocks/>
          </p:cNvSpPr>
          <p:nvPr/>
        </p:nvSpPr>
        <p:spPr>
          <a:xfrm>
            <a:off x="6095999" y="494562"/>
            <a:ext cx="5897218" cy="884238"/>
          </a:xfrm>
          <a:prstGeom prst="rect">
            <a:avLst/>
          </a:prstGeom>
        </p:spPr>
        <p:txBody>
          <a:bodyPr rtlCol="0"/>
          <a:lstStyle>
            <a:lvl1pPr algn="l" defTabSz="914400" rtl="0" eaLnBrk="1" latinLnBrk="0" hangingPunct="1">
              <a:lnSpc>
                <a:spcPct val="90000"/>
              </a:lnSpc>
              <a:spcBef>
                <a:spcPct val="0"/>
              </a:spcBef>
              <a:buNone/>
              <a:defRPr kumimoji="1" sz="4700" i="0" kern="1200" spc="-50" baseline="0">
                <a:solidFill>
                  <a:schemeClr val="tx1">
                    <a:lumMod val="75000"/>
                    <a:lumOff val="25000"/>
                  </a:schemeClr>
                </a:solidFill>
                <a:latin typeface="Meiryo UI" panose="020B0604030504040204" pitchFamily="50" charset="-128"/>
                <a:ea typeface="Meiryo UI" panose="020B0604030504040204" pitchFamily="50" charset="-128"/>
                <a:cs typeface="+mj-cs"/>
              </a:defRPr>
            </a:lvl1pPr>
          </a:lstStyle>
          <a:p>
            <a:r>
              <a:rPr lang="ja-JP" altLang="en-US" sz="4000" dirty="0"/>
              <a:t>研究背景</a:t>
            </a:r>
          </a:p>
        </p:txBody>
      </p:sp>
      <p:pic>
        <p:nvPicPr>
          <p:cNvPr id="5" name="図プレースホルダー 4" descr="さまざまな人々がノート PC を操作しているテーブル">
            <a:extLst>
              <a:ext uri="{FF2B5EF4-FFF2-40B4-BE49-F238E27FC236}">
                <a16:creationId xmlns:a16="http://schemas.microsoft.com/office/drawing/2014/main" id="{A9173988-A822-412E-9A8A-73875B3AFF56}"/>
              </a:ext>
            </a:extLst>
          </p:cNvPr>
          <p:cNvPicPr>
            <a:picLocks noChangeAspect="1"/>
          </p:cNvPicPr>
          <p:nvPr/>
        </p:nvPicPr>
        <p:blipFill rotWithShape="1">
          <a:blip r:embed="rId2" cstate="email">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rcRect l="23617" r="23617"/>
          <a:stretch/>
        </p:blipFill>
        <p:spPr>
          <a:xfrm>
            <a:off x="0" y="0"/>
            <a:ext cx="5416550" cy="6846932"/>
          </a:xfrm>
          <a:prstGeom prst="rect">
            <a:avLst/>
          </a:prstGeom>
          <a:noFill/>
        </p:spPr>
      </p:pic>
      <p:sp>
        <p:nvSpPr>
          <p:cNvPr id="6" name="コンテンツ プレースホルダー 8">
            <a:extLst>
              <a:ext uri="{FF2B5EF4-FFF2-40B4-BE49-F238E27FC236}">
                <a16:creationId xmlns:a16="http://schemas.microsoft.com/office/drawing/2014/main" id="{D0C42AE8-046C-940B-EACC-6BCE11B8CC42}"/>
              </a:ext>
            </a:extLst>
          </p:cNvPr>
          <p:cNvSpPr txBox="1">
            <a:spLocks/>
          </p:cNvSpPr>
          <p:nvPr/>
        </p:nvSpPr>
        <p:spPr>
          <a:xfrm>
            <a:off x="6095999" y="1297752"/>
            <a:ext cx="5416550" cy="4665726"/>
          </a:xfrm>
          <a:prstGeom prst="rect">
            <a:avLst/>
          </a:prstGeom>
        </p:spPr>
        <p:txBody>
          <a:bodyPr rtlCol="0">
            <a:no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kumimoji="1" sz="1900" kern="1200">
                <a:solidFill>
                  <a:schemeClr val="tx1">
                    <a:lumMod val="75000"/>
                    <a:lumOff val="25000"/>
                  </a:schemeClr>
                </a:solidFill>
                <a:latin typeface="Meiryo UI" panose="020B0604030504040204" pitchFamily="50" charset="-128"/>
                <a:ea typeface="Meiryo UI" panose="020B0604030504040204" pitchFamily="50" charset="-128"/>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kumimoji="1" sz="1700" kern="1200">
                <a:solidFill>
                  <a:schemeClr val="tx1">
                    <a:lumMod val="75000"/>
                    <a:lumOff val="25000"/>
                  </a:schemeClr>
                </a:solidFill>
                <a:latin typeface="Meiryo UI" panose="020B0604030504040204" pitchFamily="50" charset="-128"/>
                <a:ea typeface="Meiryo UI" panose="020B0604030504040204" pitchFamily="50" charset="-128"/>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9pPr>
          </a:lstStyle>
          <a:p>
            <a:pPr marL="0" indent="0">
              <a:lnSpc>
                <a:spcPct val="100000"/>
              </a:lnSpc>
              <a:buFont typeface="Calibri" panose="020F0502020204030204" pitchFamily="34" charset="0"/>
              <a:buNone/>
            </a:pPr>
            <a:r>
              <a:rPr lang="ja-JP" altLang="en-US" sz="2200" dirty="0">
                <a:solidFill>
                  <a:srgbClr val="FF0000"/>
                </a:solidFill>
                <a:cs typeface="Biome Light" panose="020B0303030204020804" pitchFamily="34" charset="0"/>
              </a:rPr>
              <a:t>共感</a:t>
            </a:r>
            <a:r>
              <a:rPr lang="ja-JP" altLang="en-US" sz="2200" dirty="0">
                <a:cs typeface="Biome Light" panose="020B0303030204020804" pitchFamily="34" charset="0"/>
              </a:rPr>
              <a:t>は、人間社会で凄く大事なことである。</a:t>
            </a:r>
            <a:endParaRPr lang="en-US" altLang="ja-JP" sz="2200" dirty="0">
              <a:cs typeface="Biome Light" panose="020B0303030204020804" pitchFamily="34" charset="0"/>
            </a:endParaRPr>
          </a:p>
          <a:p>
            <a:pPr marL="0" indent="0">
              <a:lnSpc>
                <a:spcPct val="100000"/>
              </a:lnSpc>
              <a:buFont typeface="Calibri" panose="020F0502020204030204" pitchFamily="34" charset="0"/>
              <a:buNone/>
            </a:pPr>
            <a:r>
              <a:rPr lang="ja-JP" altLang="en-US" sz="2200" dirty="0">
                <a:solidFill>
                  <a:srgbClr val="FF0000"/>
                </a:solidFill>
                <a:cs typeface="Biome Light" panose="020B0303030204020804" pitchFamily="34" charset="0"/>
              </a:rPr>
              <a:t>共感</a:t>
            </a:r>
            <a:r>
              <a:rPr lang="en-US" altLang="ja-JP" sz="2200" dirty="0">
                <a:solidFill>
                  <a:srgbClr val="FF0000"/>
                </a:solidFill>
                <a:cs typeface="Biome Light" panose="020B0303030204020804" pitchFamily="34" charset="0"/>
              </a:rPr>
              <a:t>(Empathy)</a:t>
            </a:r>
            <a:r>
              <a:rPr lang="ja-JP" altLang="en-US" sz="2200" dirty="0">
                <a:cs typeface="Biome Light" panose="020B0303030204020804" pitchFamily="34" charset="0"/>
              </a:rPr>
              <a:t>というのは、相手の立場から物事を理解したり、考える能力である</a:t>
            </a:r>
            <a:r>
              <a:rPr lang="en-US" altLang="ja-JP" sz="2200" dirty="0">
                <a:cs typeface="Biome Light" panose="020B0303030204020804" pitchFamily="34" charset="0"/>
              </a:rPr>
              <a:t>[1]</a:t>
            </a:r>
            <a:r>
              <a:rPr lang="ja-JP" altLang="en-US" sz="2200" dirty="0">
                <a:cs typeface="Biome Light" panose="020B0303030204020804" pitchFamily="34" charset="0"/>
              </a:rPr>
              <a:t> 。</a:t>
            </a:r>
            <a:endParaRPr lang="en-US" altLang="ja-JP" sz="2200" dirty="0">
              <a:cs typeface="Biome Light" panose="020B0303030204020804" pitchFamily="34" charset="0"/>
            </a:endParaRPr>
          </a:p>
          <a:p>
            <a:r>
              <a:rPr lang="ja-JP" altLang="en-US" sz="2200" dirty="0">
                <a:cs typeface="Biome Light" panose="020B0303030204020804" pitchFamily="34" charset="0"/>
              </a:rPr>
              <a:t>人は、このような</a:t>
            </a:r>
            <a:r>
              <a:rPr lang="ja-JP" altLang="en-US" sz="2200" dirty="0">
                <a:solidFill>
                  <a:srgbClr val="FF0000"/>
                </a:solidFill>
                <a:cs typeface="Biome Light" panose="020B0303030204020804" pitchFamily="34" charset="0"/>
              </a:rPr>
              <a:t>感情</a:t>
            </a:r>
            <a:r>
              <a:rPr lang="ja-JP" altLang="en-US" sz="2200" dirty="0">
                <a:cs typeface="Biome Light" panose="020B0303030204020804" pitchFamily="34" charset="0"/>
              </a:rPr>
              <a:t>を認識し、</a:t>
            </a:r>
            <a:r>
              <a:rPr lang="ja-JP" altLang="en-US" sz="2200" dirty="0">
                <a:solidFill>
                  <a:srgbClr val="FF0000"/>
                </a:solidFill>
                <a:cs typeface="Biome Light" panose="020B0303030204020804" pitchFamily="34" charset="0"/>
              </a:rPr>
              <a:t>共感</a:t>
            </a:r>
            <a:r>
              <a:rPr lang="ja-JP" altLang="en-US" sz="2200" dirty="0">
                <a:cs typeface="Biome Light" panose="020B0303030204020804" pitchFamily="34" charset="0"/>
              </a:rPr>
              <a:t>することで、相手の意図をはっきり把握したり、相手を理解する</a:t>
            </a:r>
            <a:r>
              <a:rPr lang="de-DE" altLang="ja-JP" sz="2200" dirty="0">
                <a:cs typeface="Biome Light" panose="020B0303030204020804" pitchFamily="34" charset="0"/>
              </a:rPr>
              <a:t>[2]</a:t>
            </a:r>
            <a:r>
              <a:rPr lang="ja-JP" altLang="en-US" sz="2200" dirty="0">
                <a:cs typeface="Biome Light" panose="020B0303030204020804" pitchFamily="34" charset="0"/>
              </a:rPr>
              <a:t>ことで社会的な関係を築いていく。</a:t>
            </a:r>
            <a:endParaRPr lang="en-US" altLang="ja-JP" sz="2200" dirty="0">
              <a:cs typeface="Biome Light" panose="020B0303030204020804" pitchFamily="34" charset="0"/>
            </a:endParaRPr>
          </a:p>
          <a:p>
            <a:endParaRPr lang="en-US" altLang="ja-JP" sz="2200" dirty="0">
              <a:cs typeface="Biome Light" panose="020B0303030204020804" pitchFamily="34" charset="0"/>
            </a:endParaRPr>
          </a:p>
          <a:p>
            <a:r>
              <a:rPr lang="ja-JP" altLang="en-US" sz="2200" dirty="0">
                <a:cs typeface="Biome Light" panose="020B0303030204020804" pitchFamily="34" charset="0"/>
              </a:rPr>
              <a:t>コンピューターも同様で，人の指示をより正確に理解したり、より親しみのある、信頼できる存在になるためには、人間のように感情を理解し、</a:t>
            </a:r>
            <a:r>
              <a:rPr lang="ja-JP" altLang="en-US" sz="2200" dirty="0">
                <a:solidFill>
                  <a:srgbClr val="FF0000"/>
                </a:solidFill>
                <a:cs typeface="Biome Light" panose="020B0303030204020804" pitchFamily="34" charset="0"/>
              </a:rPr>
              <a:t>感情</a:t>
            </a:r>
            <a:r>
              <a:rPr lang="ja-JP" altLang="en-US" sz="2200" dirty="0">
                <a:cs typeface="Biome Light" panose="020B0303030204020804" pitchFamily="34" charset="0"/>
              </a:rPr>
              <a:t>を考慮して言葉の意味を把握したり、</a:t>
            </a:r>
            <a:r>
              <a:rPr lang="ja-JP" altLang="en-US" sz="2200" dirty="0">
                <a:solidFill>
                  <a:srgbClr val="FF0000"/>
                </a:solidFill>
                <a:cs typeface="Biome Light" panose="020B0303030204020804" pitchFamily="34" charset="0"/>
              </a:rPr>
              <a:t>感情的</a:t>
            </a:r>
            <a:r>
              <a:rPr lang="ja-JP" altLang="en-US" sz="2200" dirty="0">
                <a:cs typeface="Biome Light" panose="020B0303030204020804" pitchFamily="34" charset="0"/>
              </a:rPr>
              <a:t>である回答をする必要があると考えられる。</a:t>
            </a:r>
            <a:endParaRPr lang="en-US" altLang="ja-JP" sz="2200" dirty="0">
              <a:cs typeface="Biome Light" panose="020B0303030204020804" pitchFamily="34" charset="0"/>
            </a:endParaRPr>
          </a:p>
          <a:p>
            <a:pPr marL="0" indent="0">
              <a:lnSpc>
                <a:spcPct val="100000"/>
              </a:lnSpc>
              <a:buFont typeface="Calibri" panose="020F0502020204030204" pitchFamily="34" charset="0"/>
              <a:buNone/>
            </a:pPr>
            <a:endParaRPr lang="en-US" altLang="ja-JP" sz="2200" dirty="0">
              <a:cs typeface="Biome Light" panose="020B0303030204020804" pitchFamily="34" charset="0"/>
            </a:endParaRPr>
          </a:p>
        </p:txBody>
      </p:sp>
      <p:sp>
        <p:nvSpPr>
          <p:cNvPr id="7" name="スライド番号プレースホルダー 3">
            <a:extLst>
              <a:ext uri="{FF2B5EF4-FFF2-40B4-BE49-F238E27FC236}">
                <a16:creationId xmlns:a16="http://schemas.microsoft.com/office/drawing/2014/main" id="{03556898-B95B-7120-C1AF-CE3494F3863D}"/>
              </a:ext>
            </a:extLst>
          </p:cNvPr>
          <p:cNvSpPr txBox="1">
            <a:spLocks/>
          </p:cNvSpPr>
          <p:nvPr/>
        </p:nvSpPr>
        <p:spPr>
          <a:xfrm>
            <a:off x="11549269" y="6468303"/>
            <a:ext cx="443948" cy="365125"/>
          </a:xfrm>
          <a:prstGeom prst="rect">
            <a:avLst/>
          </a:prstGeom>
        </p:spPr>
        <p:txBody>
          <a:bodyPr rtlCol="0"/>
          <a:lstStyle>
            <a:defPPr rtl="0">
              <a:defRPr lang="ja-jp"/>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C2E478F-E849-4A8C-AF1F-CBCC78A7CBFA}" type="slidenum">
              <a:rPr lang="en-US" altLang="ja-JP" smtClean="0"/>
              <a:pPr/>
              <a:t>2</a:t>
            </a:fld>
            <a:endParaRPr lang="ja-JP" altLang="en-US"/>
          </a:p>
        </p:txBody>
      </p:sp>
      <p:sp>
        <p:nvSpPr>
          <p:cNvPr id="8" name="テキスト ボックス 7">
            <a:extLst>
              <a:ext uri="{FF2B5EF4-FFF2-40B4-BE49-F238E27FC236}">
                <a16:creationId xmlns:a16="http://schemas.microsoft.com/office/drawing/2014/main" id="{A1949688-790C-BB45-4DB3-6AF5FD4C701C}"/>
              </a:ext>
            </a:extLst>
          </p:cNvPr>
          <p:cNvSpPr txBox="1"/>
          <p:nvPr/>
        </p:nvSpPr>
        <p:spPr>
          <a:xfrm>
            <a:off x="6095999" y="6388269"/>
            <a:ext cx="5416550" cy="507831"/>
          </a:xfrm>
          <a:prstGeom prst="rect">
            <a:avLst/>
          </a:prstGeom>
          <a:noFill/>
        </p:spPr>
        <p:txBody>
          <a:bodyPr wrap="square" rtlCol="0">
            <a:spAutoFit/>
          </a:bodyPr>
          <a:lstStyle/>
          <a:p>
            <a:r>
              <a:rPr kumimoji="1" lang="en-US" altLang="ja-JP" sz="900" dirty="0">
                <a:solidFill>
                  <a:schemeClr val="bg1"/>
                </a:solidFill>
                <a:latin typeface="Noto Sans CJK KR Regular" panose="020B0500000000000000" pitchFamily="34" charset="-128"/>
                <a:ea typeface="Noto Sans CJK KR Regular" panose="020B0500000000000000" pitchFamily="34" charset="-128"/>
              </a:rPr>
              <a:t>[1] </a:t>
            </a:r>
            <a:r>
              <a:rPr kumimoji="1" lang="en-US" altLang="ja-JP" sz="900" dirty="0" err="1">
                <a:solidFill>
                  <a:schemeClr val="bg1"/>
                </a:solidFill>
                <a:latin typeface="Noto Sans CJK KR Regular" panose="020B0500000000000000" pitchFamily="34" charset="-128"/>
                <a:ea typeface="Noto Sans CJK KR Regular" panose="020B0500000000000000" pitchFamily="34" charset="-128"/>
              </a:rPr>
              <a:t>Bellet</a:t>
            </a:r>
            <a:r>
              <a:rPr kumimoji="1" lang="en-US" altLang="ja-JP" sz="900" dirty="0">
                <a:solidFill>
                  <a:schemeClr val="bg1"/>
                </a:solidFill>
                <a:latin typeface="Noto Sans CJK KR Regular" panose="020B0500000000000000" pitchFamily="34" charset="-128"/>
                <a:ea typeface="Noto Sans CJK KR Regular" panose="020B0500000000000000" pitchFamily="34" charset="-128"/>
              </a:rPr>
              <a:t> PS, Maloney MJ. The Importance of Empathy as an Interviewing Skill in Medicine. JAMA. 1991;266(13):1831–1832. doi:10.1001/jama.1991.03470130111039</a:t>
            </a:r>
          </a:p>
          <a:p>
            <a:r>
              <a:rPr kumimoji="1" lang="en-US" altLang="ja-JP" sz="900" dirty="0">
                <a:solidFill>
                  <a:schemeClr val="bg1"/>
                </a:solidFill>
                <a:latin typeface="Noto Sans CJK KR Regular" panose="020B0500000000000000" pitchFamily="34" charset="-128"/>
                <a:ea typeface="Noto Sans CJK KR Regular" panose="020B0500000000000000" pitchFamily="34" charset="-128"/>
              </a:rPr>
              <a:t>[2] </a:t>
            </a:r>
            <a:r>
              <a:rPr kumimoji="1" lang="en-US" altLang="ja-JP" sz="900" dirty="0" err="1">
                <a:solidFill>
                  <a:schemeClr val="bg1"/>
                </a:solidFill>
                <a:latin typeface="Noto Sans CJK KR Regular" panose="020B0500000000000000" pitchFamily="34" charset="-128"/>
                <a:ea typeface="Noto Sans CJK KR Regular" panose="020B0500000000000000" pitchFamily="34" charset="-128"/>
              </a:rPr>
              <a:t>Warum</a:t>
            </a:r>
            <a:r>
              <a:rPr kumimoji="1" lang="en-US" altLang="ja-JP" sz="900" dirty="0">
                <a:solidFill>
                  <a:schemeClr val="bg1"/>
                </a:solidFill>
                <a:latin typeface="Noto Sans CJK KR Regular" panose="020B0500000000000000" pitchFamily="34" charset="-128"/>
                <a:ea typeface="Noto Sans CJK KR Regular" panose="020B0500000000000000" pitchFamily="34" charset="-128"/>
              </a:rPr>
              <a:t> ich </a:t>
            </a:r>
            <a:r>
              <a:rPr kumimoji="1" lang="en-US" altLang="ja-JP" sz="900" dirty="0" err="1">
                <a:solidFill>
                  <a:schemeClr val="bg1"/>
                </a:solidFill>
                <a:latin typeface="Noto Sans CJK KR Regular" panose="020B0500000000000000" pitchFamily="34" charset="-128"/>
                <a:ea typeface="Noto Sans CJK KR Regular" panose="020B0500000000000000" pitchFamily="34" charset="-128"/>
              </a:rPr>
              <a:t>fühle</a:t>
            </a:r>
            <a:r>
              <a:rPr kumimoji="1" lang="en-US" altLang="ja-JP" sz="900" dirty="0">
                <a:solidFill>
                  <a:schemeClr val="bg1"/>
                </a:solidFill>
                <a:latin typeface="Noto Sans CJK KR Regular" panose="020B0500000000000000" pitchFamily="34" charset="-128"/>
                <a:ea typeface="Noto Sans CJK KR Regular" panose="020B0500000000000000" pitchFamily="34" charset="-128"/>
              </a:rPr>
              <a:t>, was Du </a:t>
            </a:r>
            <a:r>
              <a:rPr kumimoji="1" lang="en-US" altLang="ja-JP" sz="900" dirty="0" err="1">
                <a:solidFill>
                  <a:schemeClr val="bg1"/>
                </a:solidFill>
                <a:latin typeface="Noto Sans CJK KR Regular" panose="020B0500000000000000" pitchFamily="34" charset="-128"/>
                <a:ea typeface="Noto Sans CJK KR Regular" panose="020B0500000000000000" pitchFamily="34" charset="-128"/>
              </a:rPr>
              <a:t>fühlst</a:t>
            </a:r>
            <a:r>
              <a:rPr kumimoji="1" lang="en-US" altLang="ja-JP" sz="900" dirty="0">
                <a:solidFill>
                  <a:schemeClr val="bg1"/>
                </a:solidFill>
                <a:latin typeface="Noto Sans CJK KR Regular" panose="020B0500000000000000" pitchFamily="34" charset="-128"/>
                <a:ea typeface="Noto Sans CJK KR Regular" panose="020B0500000000000000" pitchFamily="34" charset="-128"/>
              </a:rPr>
              <a:t> (Joachim Bauer, 2005)</a:t>
            </a:r>
            <a:endParaRPr kumimoji="1" lang="ja-JP" altLang="en-US" sz="900" dirty="0">
              <a:solidFill>
                <a:schemeClr val="bg1"/>
              </a:solidFill>
              <a:latin typeface="Noto Sans CJK KR Regular" panose="020B0500000000000000" pitchFamily="34" charset="-128"/>
              <a:ea typeface="Noto Sans CJK KR Regular" panose="020B0500000000000000" pitchFamily="34" charset="-128"/>
            </a:endParaRPr>
          </a:p>
        </p:txBody>
      </p:sp>
      <p:grpSp>
        <p:nvGrpSpPr>
          <p:cNvPr id="9" name="グループ化 8">
            <a:extLst>
              <a:ext uri="{FF2B5EF4-FFF2-40B4-BE49-F238E27FC236}">
                <a16:creationId xmlns:a16="http://schemas.microsoft.com/office/drawing/2014/main" id="{976D4764-2345-5858-31A3-543691508121}"/>
              </a:ext>
            </a:extLst>
          </p:cNvPr>
          <p:cNvGrpSpPr/>
          <p:nvPr/>
        </p:nvGrpSpPr>
        <p:grpSpPr>
          <a:xfrm>
            <a:off x="-36720" y="-6516"/>
            <a:ext cx="5453270" cy="6890995"/>
            <a:chOff x="-36720" y="-6516"/>
            <a:chExt cx="5453270" cy="6890995"/>
          </a:xfrm>
        </p:grpSpPr>
        <p:pic>
          <p:nvPicPr>
            <p:cNvPr id="10" name="図 9" descr="人, 女性, テーブル, 男 が含まれている画像&#10;&#10;自動的に生成された説明">
              <a:extLst>
                <a:ext uri="{FF2B5EF4-FFF2-40B4-BE49-F238E27FC236}">
                  <a16:creationId xmlns:a16="http://schemas.microsoft.com/office/drawing/2014/main" id="{BC09C0FC-2DBD-2B33-BD02-F07CED41C30A}"/>
                </a:ext>
              </a:extLst>
            </p:cNvPr>
            <p:cNvPicPr>
              <a:picLocks noChangeAspect="1"/>
            </p:cNvPicPr>
            <p:nvPr/>
          </p:nvPicPr>
          <p:blipFill rotWithShape="1">
            <a:blip r:embed="rId4"/>
            <a:srcRect l="7196" r="45450"/>
            <a:stretch/>
          </p:blipFill>
          <p:spPr>
            <a:xfrm>
              <a:off x="0" y="-6516"/>
              <a:ext cx="5416550" cy="6863275"/>
            </a:xfrm>
            <a:prstGeom prst="rect">
              <a:avLst/>
            </a:prstGeom>
          </p:spPr>
        </p:pic>
        <p:sp>
          <p:nvSpPr>
            <p:cNvPr id="11" name="テキスト ボックス 10">
              <a:extLst>
                <a:ext uri="{FF2B5EF4-FFF2-40B4-BE49-F238E27FC236}">
                  <a16:creationId xmlns:a16="http://schemas.microsoft.com/office/drawing/2014/main" id="{FE751894-0AFC-2797-BEE2-5E743C3E74A0}"/>
                </a:ext>
              </a:extLst>
            </p:cNvPr>
            <p:cNvSpPr txBox="1"/>
            <p:nvPr/>
          </p:nvSpPr>
          <p:spPr>
            <a:xfrm>
              <a:off x="-36720" y="6622869"/>
              <a:ext cx="1397726" cy="261610"/>
            </a:xfrm>
            <a:prstGeom prst="rect">
              <a:avLst/>
            </a:prstGeom>
            <a:noFill/>
          </p:spPr>
          <p:txBody>
            <a:bodyPr wrap="square" rtlCol="0">
              <a:spAutoFit/>
            </a:bodyPr>
            <a:lstStyle/>
            <a:p>
              <a:r>
                <a:rPr lang="en-US" altLang="ja-JP" sz="1100" b="0" i="0" dirty="0" err="1">
                  <a:solidFill>
                    <a:schemeClr val="bg1"/>
                  </a:solidFill>
                  <a:effectLst/>
                  <a:latin typeface="Open Sans" panose="020B0606030504020204" pitchFamily="34" charset="0"/>
                </a:rPr>
                <a:t>Blutgruppe</a:t>
              </a:r>
              <a:endParaRPr kumimoji="1" lang="ja-JP" altLang="en-US" sz="1100" dirty="0">
                <a:solidFill>
                  <a:schemeClr val="bg1"/>
                </a:solidFill>
              </a:endParaRPr>
            </a:p>
          </p:txBody>
        </p:sp>
      </p:grpSp>
    </p:spTree>
    <p:extLst>
      <p:ext uri="{BB962C8B-B14F-4D97-AF65-F5344CB8AC3E}">
        <p14:creationId xmlns:p14="http://schemas.microsoft.com/office/powerpoint/2010/main" val="1674678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F04AF5B-2FA0-976E-0CC8-AED9853A412A}"/>
              </a:ext>
            </a:extLst>
          </p:cNvPr>
          <p:cNvSpPr>
            <a:spLocks noGrp="1"/>
          </p:cNvSpPr>
          <p:nvPr>
            <p:ph type="title"/>
          </p:nvPr>
        </p:nvSpPr>
        <p:spPr/>
        <p:txBody>
          <a:bodyPr/>
          <a:lstStyle/>
          <a:p>
            <a:r>
              <a:rPr lang="en-US" altLang="ja-JP" dirty="0"/>
              <a:t>Encoder </a:t>
            </a:r>
            <a:r>
              <a:rPr lang="ja-JP" altLang="en-US" dirty="0"/>
              <a:t>の </a:t>
            </a:r>
            <a:r>
              <a:rPr lang="en-US" altLang="ja-JP" dirty="0"/>
              <a:t>Self-Attention</a:t>
            </a:r>
            <a:endParaRPr kumimoji="1" lang="ja-JP" altLang="en-US" dirty="0"/>
          </a:p>
        </p:txBody>
      </p:sp>
      <p:sp>
        <p:nvSpPr>
          <p:cNvPr id="3" name="コンテンツ プレースホルダー 2">
            <a:extLst>
              <a:ext uri="{FF2B5EF4-FFF2-40B4-BE49-F238E27FC236}">
                <a16:creationId xmlns:a16="http://schemas.microsoft.com/office/drawing/2014/main" id="{05989058-92FF-7A55-0696-C48CD741D1D3}"/>
              </a:ext>
            </a:extLst>
          </p:cNvPr>
          <p:cNvSpPr>
            <a:spLocks noGrp="1"/>
          </p:cNvSpPr>
          <p:nvPr>
            <p:ph sz="half" idx="1"/>
          </p:nvPr>
        </p:nvSpPr>
        <p:spPr>
          <a:xfrm>
            <a:off x="1097280" y="2120900"/>
            <a:ext cx="6459220" cy="4241800"/>
          </a:xfrm>
        </p:spPr>
        <p:txBody>
          <a:bodyPr>
            <a:noAutofit/>
          </a:bodyPr>
          <a:lstStyle/>
          <a:p>
            <a:r>
              <a:rPr kumimoji="1" lang="en-US" altLang="ja-JP" sz="2200" dirty="0"/>
              <a:t>Attention</a:t>
            </a:r>
            <a:r>
              <a:rPr kumimoji="1" lang="ja-JP" altLang="en-US" sz="2200" dirty="0"/>
              <a:t>関数</a:t>
            </a:r>
            <a:r>
              <a:rPr kumimoji="1" lang="en-US" altLang="ja-JP" sz="2200" dirty="0"/>
              <a:t>: Query</a:t>
            </a:r>
            <a:r>
              <a:rPr kumimoji="1" lang="ja-JP" altLang="en-US" sz="2200" dirty="0"/>
              <a:t>を全て</a:t>
            </a:r>
            <a:r>
              <a:rPr lang="ja-JP" altLang="en-US" sz="2200" dirty="0"/>
              <a:t>の</a:t>
            </a:r>
            <a:r>
              <a:rPr kumimoji="1" lang="en-US" altLang="ko-KR" sz="2200" dirty="0"/>
              <a:t>Key</a:t>
            </a:r>
            <a:r>
              <a:rPr kumimoji="1" lang="ja-JP" altLang="en-US" sz="2200" dirty="0"/>
              <a:t>と比べ類似度を求めたあと、ここで得た類似度を加重値</a:t>
            </a:r>
            <a:r>
              <a:rPr kumimoji="1" lang="en-US" altLang="ja-JP" sz="2200" dirty="0"/>
              <a:t>(Weight)</a:t>
            </a:r>
            <a:r>
              <a:rPr kumimoji="1" lang="ja-JP" altLang="en-US" sz="2200" dirty="0"/>
              <a:t>とし、それぞれの</a:t>
            </a:r>
            <a:r>
              <a:rPr kumimoji="1" lang="en-US" altLang="ja-JP" sz="2200" dirty="0"/>
              <a:t>Key</a:t>
            </a:r>
            <a:r>
              <a:rPr kumimoji="1" lang="ja-JP" altLang="en-US" sz="2200" dirty="0"/>
              <a:t>たちの</a:t>
            </a:r>
            <a:r>
              <a:rPr kumimoji="1" lang="en-US" altLang="ja-JP" sz="2200" dirty="0"/>
              <a:t>Value</a:t>
            </a:r>
            <a:r>
              <a:rPr kumimoji="1" lang="ja-JP" altLang="en-US" sz="2200" dirty="0"/>
              <a:t>に反映する。最終的に、この全ての</a:t>
            </a:r>
            <a:r>
              <a:rPr kumimoji="1" lang="en-US" altLang="ja-JP" sz="2200" dirty="0"/>
              <a:t>Value</a:t>
            </a:r>
            <a:r>
              <a:rPr kumimoji="1" lang="ja-JP" altLang="en-US" sz="2200" dirty="0"/>
              <a:t>たちを加重</a:t>
            </a:r>
            <a:r>
              <a:rPr lang="ja-JP" altLang="en-US" sz="2200" dirty="0"/>
              <a:t>和</a:t>
            </a:r>
            <a:r>
              <a:rPr kumimoji="1" lang="en-US" altLang="ja-JP" sz="2200" dirty="0"/>
              <a:t>(Weighted Sum)</a:t>
            </a:r>
            <a:r>
              <a:rPr kumimoji="1" lang="ja-JP" altLang="en-US" sz="2200" dirty="0"/>
              <a:t>しリターンする。</a:t>
            </a:r>
            <a:endParaRPr kumimoji="1" lang="en-US" altLang="ja-JP" sz="2200" dirty="0"/>
          </a:p>
          <a:p>
            <a:endParaRPr lang="en-US" altLang="ja-JP" sz="2200" dirty="0"/>
          </a:p>
          <a:p>
            <a:r>
              <a:rPr lang="en-US" altLang="ja-JP" sz="1200" dirty="0"/>
              <a:t>Q: </a:t>
            </a:r>
            <a:r>
              <a:rPr lang="ja-JP" altLang="en-US" sz="1200" dirty="0"/>
              <a:t>ある時点での</a:t>
            </a:r>
            <a:r>
              <a:rPr lang="en-US" altLang="ja-JP" sz="1200" dirty="0"/>
              <a:t>Decoder cell</a:t>
            </a:r>
            <a:r>
              <a:rPr lang="ja-JP" altLang="en-US" sz="1200" dirty="0"/>
              <a:t>の</a:t>
            </a:r>
            <a:r>
              <a:rPr lang="en-US" altLang="ja-JP" sz="1200" dirty="0"/>
              <a:t>Hidden state.</a:t>
            </a:r>
          </a:p>
          <a:p>
            <a:r>
              <a:rPr lang="en-US" altLang="ja-JP" sz="1200" dirty="0"/>
              <a:t>K: </a:t>
            </a:r>
            <a:r>
              <a:rPr lang="ja-JP" altLang="en-US" sz="1200" dirty="0"/>
              <a:t>全ての時点での</a:t>
            </a:r>
            <a:r>
              <a:rPr lang="en-US" altLang="ja-JP" sz="1200" dirty="0"/>
              <a:t>Encoder cell</a:t>
            </a:r>
            <a:r>
              <a:rPr lang="ja-JP" altLang="en-US" sz="1200" dirty="0"/>
              <a:t>の</a:t>
            </a:r>
            <a:r>
              <a:rPr lang="en-US" altLang="ja-JP" sz="1200" dirty="0"/>
              <a:t>Hidden state</a:t>
            </a:r>
            <a:r>
              <a:rPr lang="ja-JP" altLang="en-US" sz="1200" dirty="0"/>
              <a:t>たち</a:t>
            </a:r>
            <a:endParaRPr lang="en-US" altLang="ja-JP" sz="1200" dirty="0"/>
          </a:p>
          <a:p>
            <a:r>
              <a:rPr lang="en-US" altLang="ja-JP" sz="1200" dirty="0"/>
              <a:t>V: </a:t>
            </a:r>
            <a:r>
              <a:rPr lang="ja-JP" altLang="en-US" sz="1200" dirty="0"/>
              <a:t>全ての時点での</a:t>
            </a:r>
            <a:r>
              <a:rPr lang="en-US" altLang="ja-JP" sz="1200" dirty="0"/>
              <a:t>Encoder cell</a:t>
            </a:r>
            <a:r>
              <a:rPr lang="ja-JP" altLang="en-US" sz="1200" dirty="0"/>
              <a:t>の</a:t>
            </a:r>
            <a:r>
              <a:rPr lang="en-US" altLang="ja-JP" sz="1200" dirty="0"/>
              <a:t>Hidden state</a:t>
            </a:r>
            <a:r>
              <a:rPr lang="ja-JP" altLang="en-US" sz="1200" dirty="0"/>
              <a:t>たち</a:t>
            </a:r>
            <a:endParaRPr lang="en-US" altLang="ja-JP" sz="1200" dirty="0"/>
          </a:p>
          <a:p>
            <a:r>
              <a:rPr lang="en-US" altLang="ja-JP" sz="2600" dirty="0"/>
              <a:t>Q, K, V: </a:t>
            </a:r>
            <a:r>
              <a:rPr lang="ja-JP" altLang="en-US" sz="2600" dirty="0"/>
              <a:t>入力文章の全ての単語ベクトルたち</a:t>
            </a:r>
            <a:endParaRPr lang="en-US" altLang="ja-JP" sz="2600" dirty="0"/>
          </a:p>
        </p:txBody>
      </p:sp>
      <p:grpSp>
        <p:nvGrpSpPr>
          <p:cNvPr id="6" name="グループ化 5">
            <a:extLst>
              <a:ext uri="{FF2B5EF4-FFF2-40B4-BE49-F238E27FC236}">
                <a16:creationId xmlns:a16="http://schemas.microsoft.com/office/drawing/2014/main" id="{68868349-5D35-10D5-3DF4-1ADE101E8E0F}"/>
              </a:ext>
            </a:extLst>
          </p:cNvPr>
          <p:cNvGrpSpPr/>
          <p:nvPr/>
        </p:nvGrpSpPr>
        <p:grpSpPr>
          <a:xfrm>
            <a:off x="8328151" y="2641511"/>
            <a:ext cx="2524125" cy="3267849"/>
            <a:chOff x="7041678" y="2296040"/>
            <a:chExt cx="2524125" cy="3267849"/>
          </a:xfrm>
        </p:grpSpPr>
        <p:pic>
          <p:nvPicPr>
            <p:cNvPr id="3074" name="Picture 2">
              <a:extLst>
                <a:ext uri="{FF2B5EF4-FFF2-40B4-BE49-F238E27FC236}">
                  <a16:creationId xmlns:a16="http://schemas.microsoft.com/office/drawing/2014/main" id="{A230AA27-4D8D-7915-076A-4F5FE8BD8B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41678" y="2296040"/>
              <a:ext cx="2524125" cy="2990850"/>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a:extLst>
                <a:ext uri="{FF2B5EF4-FFF2-40B4-BE49-F238E27FC236}">
                  <a16:creationId xmlns:a16="http://schemas.microsoft.com/office/drawing/2014/main" id="{08474833-7CAE-2097-C440-D83775F7A389}"/>
                </a:ext>
              </a:extLst>
            </p:cNvPr>
            <p:cNvSpPr txBox="1"/>
            <p:nvPr/>
          </p:nvSpPr>
          <p:spPr>
            <a:xfrm>
              <a:off x="7654363" y="5286890"/>
              <a:ext cx="1298753" cy="276999"/>
            </a:xfrm>
            <a:prstGeom prst="rect">
              <a:avLst/>
            </a:prstGeom>
            <a:noFill/>
          </p:spPr>
          <p:txBody>
            <a:bodyPr wrap="none" rtlCol="0">
              <a:spAutoFit/>
            </a:bodyPr>
            <a:lstStyle/>
            <a:p>
              <a:pPr algn="ctr"/>
              <a:r>
                <a:rPr kumimoji="1" lang="en-US" altLang="ja-JP" sz="1200" dirty="0">
                  <a:solidFill>
                    <a:schemeClr val="tx1">
                      <a:lumMod val="75000"/>
                      <a:lumOff val="25000"/>
                    </a:schemeClr>
                  </a:solidFill>
                  <a:latin typeface="Meiryo UI" panose="020B0604030504040204" pitchFamily="50" charset="-128"/>
                  <a:ea typeface="Meiryo UI" panose="020B0604030504040204" pitchFamily="50" charset="-128"/>
                </a:rPr>
                <a:t>Google AI Blog</a:t>
              </a:r>
              <a:endParaRPr kumimoji="1" lang="ja-JP" altLang="en-US" sz="1200" dirty="0">
                <a:solidFill>
                  <a:schemeClr val="tx1">
                    <a:lumMod val="75000"/>
                    <a:lumOff val="25000"/>
                  </a:schemeClr>
                </a:solidFill>
                <a:latin typeface="Meiryo UI" panose="020B0604030504040204" pitchFamily="50" charset="-128"/>
                <a:ea typeface="Meiryo UI" panose="020B0604030504040204" pitchFamily="50" charset="-128"/>
              </a:endParaRPr>
            </a:p>
          </p:txBody>
        </p:sp>
      </p:grpSp>
      <p:sp>
        <p:nvSpPr>
          <p:cNvPr id="7" name="テキスト ボックス 6">
            <a:extLst>
              <a:ext uri="{FF2B5EF4-FFF2-40B4-BE49-F238E27FC236}">
                <a16:creationId xmlns:a16="http://schemas.microsoft.com/office/drawing/2014/main" id="{175811AB-38E3-3801-7266-7DD7EE028DA3}"/>
              </a:ext>
            </a:extLst>
          </p:cNvPr>
          <p:cNvSpPr txBox="1"/>
          <p:nvPr/>
        </p:nvSpPr>
        <p:spPr>
          <a:xfrm>
            <a:off x="7942325" y="2120900"/>
            <a:ext cx="3295779" cy="461665"/>
          </a:xfrm>
          <a:prstGeom prst="rect">
            <a:avLst/>
          </a:prstGeom>
          <a:noFill/>
        </p:spPr>
        <p:txBody>
          <a:bodyPr wrap="square" rtlCol="0">
            <a:spAutoFit/>
          </a:bodyPr>
          <a:lstStyle/>
          <a:p>
            <a:pPr algn="ctr"/>
            <a:r>
              <a:rPr kumimoji="1" lang="en-US" altLang="ja-JP" sz="2400" dirty="0">
                <a:solidFill>
                  <a:schemeClr val="bg2">
                    <a:lumMod val="25000"/>
                  </a:schemeClr>
                </a:solidFill>
                <a:latin typeface="Meiryo UI" panose="020B0604030504040204" pitchFamily="50" charset="-128"/>
                <a:ea typeface="Meiryo UI" panose="020B0604030504040204" pitchFamily="50" charset="-128"/>
              </a:rPr>
              <a:t>Self-Attention </a:t>
            </a:r>
            <a:r>
              <a:rPr kumimoji="1" lang="ja-JP" altLang="en-US" sz="2400" dirty="0">
                <a:solidFill>
                  <a:schemeClr val="bg2">
                    <a:lumMod val="25000"/>
                  </a:schemeClr>
                </a:solidFill>
                <a:latin typeface="Meiryo UI" panose="020B0604030504040204" pitchFamily="50" charset="-128"/>
                <a:ea typeface="Meiryo UI" panose="020B0604030504040204" pitchFamily="50" charset="-128"/>
              </a:rPr>
              <a:t>の効果</a:t>
            </a:r>
            <a:endParaRPr kumimoji="1" lang="en-US" altLang="ja-JP" sz="2400" dirty="0">
              <a:solidFill>
                <a:schemeClr val="bg2">
                  <a:lumMod val="25000"/>
                </a:schemeClr>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9287009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85D47FE-FF06-69AA-3948-39953B9667B8}"/>
              </a:ext>
            </a:extLst>
          </p:cNvPr>
          <p:cNvSpPr>
            <a:spLocks noGrp="1"/>
          </p:cNvSpPr>
          <p:nvPr>
            <p:ph type="title"/>
          </p:nvPr>
        </p:nvSpPr>
        <p:spPr>
          <a:xfrm>
            <a:off x="1097280" y="286603"/>
            <a:ext cx="10058400" cy="792897"/>
          </a:xfrm>
        </p:spPr>
        <p:txBody>
          <a:bodyPr>
            <a:normAutofit/>
          </a:bodyPr>
          <a:lstStyle/>
          <a:p>
            <a:r>
              <a:rPr lang="en-US" altLang="ja-JP" dirty="0"/>
              <a:t>Encoder </a:t>
            </a:r>
            <a:r>
              <a:rPr lang="ja-JP" altLang="en-US" dirty="0"/>
              <a:t>の </a:t>
            </a:r>
            <a:r>
              <a:rPr lang="en-US" altLang="ja-JP" dirty="0"/>
              <a:t>Self-Attention</a:t>
            </a:r>
            <a:endParaRPr kumimoji="1" lang="ja-JP" altLang="en-US" dirty="0"/>
          </a:p>
        </p:txBody>
      </p:sp>
      <p:sp>
        <p:nvSpPr>
          <p:cNvPr id="5" name="タイトル 1">
            <a:extLst>
              <a:ext uri="{FF2B5EF4-FFF2-40B4-BE49-F238E27FC236}">
                <a16:creationId xmlns:a16="http://schemas.microsoft.com/office/drawing/2014/main" id="{1834CBE9-BE25-ED86-BEA6-57E263FB6CBB}"/>
              </a:ext>
            </a:extLst>
          </p:cNvPr>
          <p:cNvSpPr txBox="1">
            <a:spLocks/>
          </p:cNvSpPr>
          <p:nvPr/>
        </p:nvSpPr>
        <p:spPr>
          <a:xfrm>
            <a:off x="1097280" y="988906"/>
            <a:ext cx="10058400" cy="79289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kumimoji="1" sz="4700" i="0" kern="1200" spc="-50" baseline="0">
                <a:solidFill>
                  <a:schemeClr val="tx1">
                    <a:lumMod val="75000"/>
                    <a:lumOff val="25000"/>
                  </a:schemeClr>
                </a:solidFill>
                <a:latin typeface="Meiryo UI" panose="020B0604030504040204" pitchFamily="50" charset="-128"/>
                <a:ea typeface="Meiryo UI" panose="020B0604030504040204" pitchFamily="50" charset="-128"/>
                <a:cs typeface="+mj-cs"/>
              </a:defRPr>
            </a:lvl1pPr>
          </a:lstStyle>
          <a:p>
            <a:r>
              <a:rPr lang="en-US" altLang="ja-JP" sz="3600" dirty="0"/>
              <a:t>Scaled dot product attention</a:t>
            </a:r>
            <a:endParaRPr lang="ja-JP" altLang="en-US" sz="3600"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17314A6-AEE0-6B9A-1CBA-42E327D65E8B}"/>
                  </a:ext>
                </a:extLst>
              </p:cNvPr>
              <p:cNvSpPr txBox="1"/>
              <p:nvPr/>
            </p:nvSpPr>
            <p:spPr>
              <a:xfrm>
                <a:off x="1036320" y="2537417"/>
                <a:ext cx="10180320" cy="2934329"/>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altLang="ko-KR" sz="2800" b="0" i="1" smtClean="0">
                          <a:solidFill>
                            <a:schemeClr val="tx1">
                              <a:lumMod val="75000"/>
                              <a:lumOff val="25000"/>
                            </a:schemeClr>
                          </a:solidFill>
                          <a:latin typeface="Cambria Math" panose="02040503050406030204" pitchFamily="18" charset="0"/>
                        </a:rPr>
                        <m:t>𝑠𝑐𝑜𝑟𝑒</m:t>
                      </m:r>
                      <m:d>
                        <m:dPr>
                          <m:ctrlPr>
                            <a:rPr lang="en-US" altLang="ko-KR" sz="2800" b="0" i="1" smtClean="0">
                              <a:solidFill>
                                <a:schemeClr val="tx1">
                                  <a:lumMod val="75000"/>
                                  <a:lumOff val="25000"/>
                                </a:schemeClr>
                              </a:solidFill>
                              <a:latin typeface="Cambria Math" panose="02040503050406030204" pitchFamily="18" charset="0"/>
                            </a:rPr>
                          </m:ctrlPr>
                        </m:dPr>
                        <m:e>
                          <m:r>
                            <a:rPr lang="en-US" altLang="ko-KR" sz="2800" b="0" i="1" smtClean="0">
                              <a:solidFill>
                                <a:schemeClr val="tx1">
                                  <a:lumMod val="75000"/>
                                  <a:lumOff val="25000"/>
                                </a:schemeClr>
                              </a:solidFill>
                              <a:latin typeface="Cambria Math" panose="02040503050406030204" pitchFamily="18" charset="0"/>
                            </a:rPr>
                            <m:t>𝑞</m:t>
                          </m:r>
                          <m:r>
                            <a:rPr lang="en-US" altLang="ko-KR" sz="2800" b="0" i="1" smtClean="0">
                              <a:solidFill>
                                <a:schemeClr val="tx1">
                                  <a:lumMod val="75000"/>
                                  <a:lumOff val="25000"/>
                                </a:schemeClr>
                              </a:solidFill>
                              <a:latin typeface="Cambria Math" panose="02040503050406030204" pitchFamily="18" charset="0"/>
                            </a:rPr>
                            <m:t>,</m:t>
                          </m:r>
                          <m:r>
                            <a:rPr lang="en-US" altLang="ko-KR" sz="2800" b="0" i="1" smtClean="0">
                              <a:solidFill>
                                <a:schemeClr val="tx1">
                                  <a:lumMod val="75000"/>
                                  <a:lumOff val="25000"/>
                                </a:schemeClr>
                              </a:solidFill>
                              <a:latin typeface="Cambria Math" panose="02040503050406030204" pitchFamily="18" charset="0"/>
                            </a:rPr>
                            <m:t>𝑘</m:t>
                          </m:r>
                        </m:e>
                      </m:d>
                      <m:r>
                        <a:rPr lang="en-US" altLang="ko-KR" sz="2800" b="0" i="1" smtClean="0">
                          <a:solidFill>
                            <a:schemeClr val="tx1">
                              <a:lumMod val="75000"/>
                              <a:lumOff val="25000"/>
                            </a:schemeClr>
                          </a:solidFill>
                          <a:latin typeface="Cambria Math" panose="02040503050406030204" pitchFamily="18" charset="0"/>
                        </a:rPr>
                        <m:t>=</m:t>
                      </m:r>
                      <m:r>
                        <a:rPr lang="en-US" altLang="ko-KR" sz="2800" b="0" i="1" smtClean="0">
                          <a:solidFill>
                            <a:schemeClr val="tx1">
                              <a:lumMod val="75000"/>
                              <a:lumOff val="25000"/>
                            </a:schemeClr>
                          </a:solidFill>
                          <a:latin typeface="Cambria Math" panose="02040503050406030204" pitchFamily="18" charset="0"/>
                        </a:rPr>
                        <m:t>𝑞</m:t>
                      </m:r>
                      <m:r>
                        <a:rPr lang="en-US" altLang="ko-KR" sz="2800" b="0" i="1" smtClean="0">
                          <a:solidFill>
                            <a:schemeClr val="tx1">
                              <a:lumMod val="75000"/>
                              <a:lumOff val="25000"/>
                            </a:schemeClr>
                          </a:solidFill>
                          <a:latin typeface="Cambria Math" panose="02040503050406030204" pitchFamily="18" charset="0"/>
                          <a:ea typeface="Cambria Math" panose="02040503050406030204" pitchFamily="18" charset="0"/>
                        </a:rPr>
                        <m:t>∙</m:t>
                      </m:r>
                      <m:r>
                        <a:rPr lang="en-US" altLang="ko-KR" sz="2800" b="0" i="1" smtClean="0">
                          <a:solidFill>
                            <a:schemeClr val="tx1">
                              <a:lumMod val="75000"/>
                              <a:lumOff val="25000"/>
                            </a:schemeClr>
                          </a:solidFill>
                          <a:latin typeface="Cambria Math" panose="02040503050406030204" pitchFamily="18" charset="0"/>
                          <a:ea typeface="Cambria Math" panose="02040503050406030204" pitchFamily="18" charset="0"/>
                        </a:rPr>
                        <m:t>𝑘</m:t>
                      </m:r>
                      <m:r>
                        <a:rPr lang="en-US" altLang="ko-KR" sz="2800" b="0" i="1" smtClean="0">
                          <a:solidFill>
                            <a:schemeClr val="tx1">
                              <a:lumMod val="75000"/>
                              <a:lumOff val="25000"/>
                            </a:schemeClr>
                          </a:solidFill>
                          <a:latin typeface="Cambria Math" panose="02040503050406030204" pitchFamily="18" charset="0"/>
                          <a:ea typeface="Cambria Math" panose="02040503050406030204" pitchFamily="18" charset="0"/>
                        </a:rPr>
                        <m:t>/</m:t>
                      </m:r>
                      <m:rad>
                        <m:radPr>
                          <m:degHide m:val="on"/>
                          <m:ctrlPr>
                            <a:rPr lang="en-US" altLang="ko-KR" sz="2800" b="0" i="1" smtClean="0">
                              <a:solidFill>
                                <a:schemeClr val="tx1">
                                  <a:lumMod val="75000"/>
                                  <a:lumOff val="25000"/>
                                </a:schemeClr>
                              </a:solidFill>
                              <a:latin typeface="Cambria Math" panose="02040503050406030204" pitchFamily="18" charset="0"/>
                              <a:ea typeface="Cambria Math" panose="02040503050406030204" pitchFamily="18" charset="0"/>
                            </a:rPr>
                          </m:ctrlPr>
                        </m:radPr>
                        <m:deg/>
                        <m:e>
                          <m:r>
                            <a:rPr lang="en-US" altLang="ko-KR" sz="2800" b="0" i="1" smtClean="0">
                              <a:solidFill>
                                <a:schemeClr val="tx1">
                                  <a:lumMod val="75000"/>
                                  <a:lumOff val="25000"/>
                                </a:schemeClr>
                              </a:solidFill>
                              <a:latin typeface="Cambria Math" panose="02040503050406030204" pitchFamily="18" charset="0"/>
                              <a:ea typeface="Cambria Math" panose="02040503050406030204" pitchFamily="18" charset="0"/>
                            </a:rPr>
                            <m:t>𝑛</m:t>
                          </m:r>
                        </m:e>
                      </m:rad>
                    </m:oMath>
                  </m:oMathPara>
                </a14:m>
                <a:endParaRPr lang="en-US" altLang="ko-KR" sz="2800" dirty="0">
                  <a:solidFill>
                    <a:schemeClr val="tx1">
                      <a:lumMod val="75000"/>
                      <a:lumOff val="25000"/>
                    </a:schemeClr>
                  </a:solidFill>
                  <a:latin typeface="Meiryo" panose="020B0604030504040204" pitchFamily="34" charset="-128"/>
                  <a:ea typeface="Meiryo" panose="020B0604030504040204" pitchFamily="34" charset="-128"/>
                </a:endParaRPr>
              </a:p>
              <a:p>
                <a:pPr algn="ctr"/>
                <a:endParaRPr lang="en-US" altLang="ko-KR" sz="2800" dirty="0">
                  <a:solidFill>
                    <a:schemeClr val="tx1">
                      <a:lumMod val="75000"/>
                      <a:lumOff val="25000"/>
                    </a:schemeClr>
                  </a:solidFill>
                  <a:latin typeface="Meiryo" panose="020B0604030504040204" pitchFamily="34" charset="-128"/>
                  <a:ea typeface="Meiryo" panose="020B0604030504040204" pitchFamily="34" charset="-128"/>
                </a:endParaRPr>
              </a:p>
              <a:p>
                <a:pPr algn="ctr"/>
                <a:r>
                  <a:rPr lang="en-US" altLang="ko-KR" sz="2800" dirty="0">
                    <a:solidFill>
                      <a:schemeClr val="tx1">
                        <a:lumMod val="75000"/>
                        <a:lumOff val="25000"/>
                      </a:schemeClr>
                    </a:solidFill>
                    <a:latin typeface="Meiryo" panose="020B0604030504040204" pitchFamily="34" charset="-128"/>
                    <a:ea typeface="Meiryo" panose="020B0604030504040204" pitchFamily="34" charset="-128"/>
                  </a:rPr>
                  <a:t>Transformer</a:t>
                </a:r>
                <a:r>
                  <a:rPr lang="ja-JP" altLang="en-US" sz="2800" dirty="0">
                    <a:solidFill>
                      <a:schemeClr val="tx1">
                        <a:lumMod val="75000"/>
                        <a:lumOff val="25000"/>
                      </a:schemeClr>
                    </a:solidFill>
                    <a:latin typeface="Meiryo" panose="020B0604030504040204" pitchFamily="34" charset="-128"/>
                    <a:ea typeface="Meiryo" panose="020B0604030504040204" pitchFamily="34" charset="-128"/>
                  </a:rPr>
                  <a:t>では</a:t>
                </a:r>
                <a14:m>
                  <m:oMath xmlns:m="http://schemas.openxmlformats.org/officeDocument/2006/math">
                    <m:r>
                      <a:rPr lang="en-US" altLang="ja-JP" sz="2800" i="1" dirty="0" smtClean="0">
                        <a:solidFill>
                          <a:schemeClr val="tx1">
                            <a:lumMod val="75000"/>
                            <a:lumOff val="25000"/>
                          </a:schemeClr>
                        </a:solidFill>
                        <a:latin typeface="Cambria Math" panose="02040503050406030204" pitchFamily="18" charset="0"/>
                      </a:rPr>
                      <m:t>𝑘</m:t>
                    </m:r>
                  </m:oMath>
                </a14:m>
                <a:r>
                  <a:rPr lang="ja-JP" altLang="en-US" sz="2800" dirty="0">
                    <a:solidFill>
                      <a:schemeClr val="tx1">
                        <a:lumMod val="75000"/>
                        <a:lumOff val="25000"/>
                      </a:schemeClr>
                    </a:solidFill>
                    <a:latin typeface="Meiryo" panose="020B0604030504040204" pitchFamily="34" charset="-128"/>
                    <a:ea typeface="Meiryo" panose="020B0604030504040204" pitchFamily="34" charset="-128"/>
                  </a:rPr>
                  <a:t>ベクトルの次元 </a:t>
                </a:r>
                <a14:m>
                  <m:oMath xmlns:m="http://schemas.openxmlformats.org/officeDocument/2006/math">
                    <m:sSub>
                      <m:sSubPr>
                        <m:ctrlPr>
                          <a:rPr lang="en-US" altLang="ja-JP" sz="2800" i="1" smtClean="0">
                            <a:solidFill>
                              <a:schemeClr val="tx1">
                                <a:lumMod val="75000"/>
                                <a:lumOff val="25000"/>
                              </a:schemeClr>
                            </a:solidFill>
                            <a:latin typeface="Cambria Math" panose="02040503050406030204" pitchFamily="18" charset="0"/>
                          </a:rPr>
                        </m:ctrlPr>
                      </m:sSubPr>
                      <m:e>
                        <m:r>
                          <a:rPr lang="en-US" altLang="ja-JP" sz="2800" b="0" i="1" smtClean="0">
                            <a:solidFill>
                              <a:schemeClr val="tx1">
                                <a:lumMod val="75000"/>
                                <a:lumOff val="25000"/>
                              </a:schemeClr>
                            </a:solidFill>
                            <a:latin typeface="Cambria Math" panose="02040503050406030204" pitchFamily="18" charset="0"/>
                          </a:rPr>
                          <m:t>𝑑</m:t>
                        </m:r>
                      </m:e>
                      <m:sub>
                        <m:r>
                          <a:rPr lang="en-US" altLang="ja-JP" sz="2800" b="0" i="1" smtClean="0">
                            <a:solidFill>
                              <a:schemeClr val="tx1">
                                <a:lumMod val="75000"/>
                                <a:lumOff val="25000"/>
                              </a:schemeClr>
                            </a:solidFill>
                            <a:latin typeface="Cambria Math" panose="02040503050406030204" pitchFamily="18" charset="0"/>
                          </a:rPr>
                          <m:t>𝑘</m:t>
                        </m:r>
                      </m:sub>
                    </m:sSub>
                  </m:oMath>
                </a14:m>
                <a:r>
                  <a:rPr lang="ja-JP" altLang="en-US" sz="2800" dirty="0">
                    <a:solidFill>
                      <a:schemeClr val="tx1">
                        <a:lumMod val="75000"/>
                        <a:lumOff val="25000"/>
                      </a:schemeClr>
                    </a:solidFill>
                    <a:latin typeface="Meiryo" panose="020B0604030504040204" pitchFamily="34" charset="-128"/>
                    <a:ea typeface="Meiryo" panose="020B0604030504040204" pitchFamily="34" charset="-128"/>
                  </a:rPr>
                  <a:t>を</a:t>
                </a:r>
                <a14:m>
                  <m:oMath xmlns:m="http://schemas.openxmlformats.org/officeDocument/2006/math">
                    <m:r>
                      <a:rPr lang="en-US" altLang="ja-JP" sz="2800" b="0" i="1" dirty="0" smtClean="0">
                        <a:solidFill>
                          <a:schemeClr val="tx1">
                            <a:lumMod val="75000"/>
                            <a:lumOff val="25000"/>
                          </a:schemeClr>
                        </a:solidFill>
                        <a:latin typeface="Cambria Math" panose="02040503050406030204" pitchFamily="18" charset="0"/>
                      </a:rPr>
                      <m:t>𝑛</m:t>
                    </m:r>
                  </m:oMath>
                </a14:m>
                <a:r>
                  <a:rPr lang="ja-JP" altLang="en-US" sz="2800" dirty="0">
                    <a:solidFill>
                      <a:schemeClr val="tx1">
                        <a:lumMod val="75000"/>
                        <a:lumOff val="25000"/>
                      </a:schemeClr>
                    </a:solidFill>
                    <a:latin typeface="Meiryo" panose="020B0604030504040204" pitchFamily="34" charset="-128"/>
                    <a:ea typeface="Meiryo" panose="020B0604030504040204" pitchFamily="34" charset="-128"/>
                  </a:rPr>
                  <a:t>として使う。</a:t>
                </a:r>
                <a:endParaRPr lang="en-US" altLang="ja-JP" sz="2800" dirty="0">
                  <a:solidFill>
                    <a:schemeClr val="tx1">
                      <a:lumMod val="75000"/>
                      <a:lumOff val="25000"/>
                    </a:schemeClr>
                  </a:solidFill>
                  <a:latin typeface="Meiryo" panose="020B0604030504040204" pitchFamily="34" charset="-128"/>
                  <a:ea typeface="Meiryo" panose="020B0604030504040204" pitchFamily="34" charset="-128"/>
                </a:endParaRPr>
              </a:p>
              <a:p>
                <a:pPr algn="ctr"/>
                <a:endParaRPr lang="en-US" altLang="ja-JP" sz="2800" dirty="0">
                  <a:solidFill>
                    <a:schemeClr val="tx1">
                      <a:lumMod val="75000"/>
                      <a:lumOff val="25000"/>
                    </a:schemeClr>
                  </a:solidFill>
                  <a:latin typeface="Meiryo" panose="020B0604030504040204" pitchFamily="34" charset="-128"/>
                  <a:ea typeface="Meiryo" panose="020B0604030504040204" pitchFamily="34" charset="-128"/>
                </a:endParaRPr>
              </a:p>
              <a:p>
                <a:pPr algn="ctr"/>
                <a14:m>
                  <m:oMathPara xmlns:m="http://schemas.openxmlformats.org/officeDocument/2006/math">
                    <m:oMathParaPr>
                      <m:jc m:val="centerGroup"/>
                    </m:oMathParaPr>
                    <m:oMath xmlns:m="http://schemas.openxmlformats.org/officeDocument/2006/math">
                      <m:r>
                        <a:rPr lang="en-US" altLang="ko-KR" sz="2800" b="0" i="1" smtClean="0">
                          <a:solidFill>
                            <a:schemeClr val="tx1">
                              <a:lumMod val="75000"/>
                              <a:lumOff val="25000"/>
                            </a:schemeClr>
                          </a:solidFill>
                          <a:latin typeface="Cambria Math" panose="02040503050406030204" pitchFamily="18" charset="0"/>
                        </a:rPr>
                        <m:t>𝐴𝑡𝑡𝑒𝑛𝑡𝑖𝑜𝑛</m:t>
                      </m:r>
                      <m:d>
                        <m:dPr>
                          <m:ctrlPr>
                            <a:rPr lang="en-US" altLang="ko-KR" sz="2800" b="0" i="1" smtClean="0">
                              <a:solidFill>
                                <a:schemeClr val="tx1">
                                  <a:lumMod val="75000"/>
                                  <a:lumOff val="25000"/>
                                </a:schemeClr>
                              </a:solidFill>
                              <a:latin typeface="Cambria Math" panose="02040503050406030204" pitchFamily="18" charset="0"/>
                            </a:rPr>
                          </m:ctrlPr>
                        </m:dPr>
                        <m:e>
                          <m:r>
                            <a:rPr lang="en-US" altLang="ko-KR" sz="2800" b="0" i="1" smtClean="0">
                              <a:solidFill>
                                <a:schemeClr val="tx1">
                                  <a:lumMod val="75000"/>
                                  <a:lumOff val="25000"/>
                                </a:schemeClr>
                              </a:solidFill>
                              <a:latin typeface="Cambria Math" panose="02040503050406030204" pitchFamily="18" charset="0"/>
                            </a:rPr>
                            <m:t>𝑄</m:t>
                          </m:r>
                          <m:r>
                            <a:rPr lang="en-US" altLang="ko-KR" sz="2800" b="0" i="1" smtClean="0">
                              <a:solidFill>
                                <a:schemeClr val="tx1">
                                  <a:lumMod val="75000"/>
                                  <a:lumOff val="25000"/>
                                </a:schemeClr>
                              </a:solidFill>
                              <a:latin typeface="Cambria Math" panose="02040503050406030204" pitchFamily="18" charset="0"/>
                            </a:rPr>
                            <m:t>,</m:t>
                          </m:r>
                          <m:r>
                            <a:rPr lang="en-US" altLang="ko-KR" sz="2800" b="0" i="1" smtClean="0">
                              <a:solidFill>
                                <a:schemeClr val="tx1">
                                  <a:lumMod val="75000"/>
                                  <a:lumOff val="25000"/>
                                </a:schemeClr>
                              </a:solidFill>
                              <a:latin typeface="Cambria Math" panose="02040503050406030204" pitchFamily="18" charset="0"/>
                            </a:rPr>
                            <m:t>𝐾</m:t>
                          </m:r>
                          <m:r>
                            <a:rPr lang="en-US" altLang="ko-KR" sz="2800" b="0" i="1" smtClean="0">
                              <a:solidFill>
                                <a:schemeClr val="tx1">
                                  <a:lumMod val="75000"/>
                                  <a:lumOff val="25000"/>
                                </a:schemeClr>
                              </a:solidFill>
                              <a:latin typeface="Cambria Math" panose="02040503050406030204" pitchFamily="18" charset="0"/>
                            </a:rPr>
                            <m:t>,</m:t>
                          </m:r>
                          <m:r>
                            <a:rPr lang="en-US" altLang="ko-KR" sz="2800" b="0" i="1" smtClean="0">
                              <a:solidFill>
                                <a:schemeClr val="tx1">
                                  <a:lumMod val="75000"/>
                                  <a:lumOff val="25000"/>
                                </a:schemeClr>
                              </a:solidFill>
                              <a:latin typeface="Cambria Math" panose="02040503050406030204" pitchFamily="18" charset="0"/>
                            </a:rPr>
                            <m:t>𝑉</m:t>
                          </m:r>
                        </m:e>
                      </m:d>
                      <m:r>
                        <a:rPr lang="en-US" altLang="ko-KR" sz="2800" b="0" i="1" smtClean="0">
                          <a:solidFill>
                            <a:schemeClr val="tx1">
                              <a:lumMod val="75000"/>
                              <a:lumOff val="25000"/>
                            </a:schemeClr>
                          </a:solidFill>
                          <a:latin typeface="Cambria Math" panose="02040503050406030204" pitchFamily="18" charset="0"/>
                        </a:rPr>
                        <m:t>=</m:t>
                      </m:r>
                      <m:r>
                        <a:rPr lang="en-US" altLang="ko-KR" sz="2800" b="0" i="1" smtClean="0">
                          <a:solidFill>
                            <a:schemeClr val="tx1">
                              <a:lumMod val="75000"/>
                              <a:lumOff val="25000"/>
                            </a:schemeClr>
                          </a:solidFill>
                          <a:latin typeface="Cambria Math" panose="02040503050406030204" pitchFamily="18" charset="0"/>
                        </a:rPr>
                        <m:t>𝑠𝑜𝑓𝑡𝑚𝑎𝑥</m:t>
                      </m:r>
                      <m:d>
                        <m:dPr>
                          <m:ctrlPr>
                            <a:rPr lang="en-US" altLang="ko-KR" sz="2800" b="0" i="1" smtClean="0">
                              <a:solidFill>
                                <a:schemeClr val="tx1">
                                  <a:lumMod val="75000"/>
                                  <a:lumOff val="25000"/>
                                </a:schemeClr>
                              </a:solidFill>
                              <a:latin typeface="Cambria Math" panose="02040503050406030204" pitchFamily="18" charset="0"/>
                            </a:rPr>
                          </m:ctrlPr>
                        </m:dPr>
                        <m:e>
                          <m:f>
                            <m:fPr>
                              <m:ctrlPr>
                                <a:rPr lang="en-US" altLang="ko-KR" sz="2800" b="0" i="1" smtClean="0">
                                  <a:solidFill>
                                    <a:schemeClr val="tx1">
                                      <a:lumMod val="75000"/>
                                      <a:lumOff val="25000"/>
                                    </a:schemeClr>
                                  </a:solidFill>
                                  <a:latin typeface="Cambria Math" panose="02040503050406030204" pitchFamily="18" charset="0"/>
                                </a:rPr>
                              </m:ctrlPr>
                            </m:fPr>
                            <m:num>
                              <m:r>
                                <a:rPr lang="en-US" altLang="ko-KR" sz="2800" b="0" i="1" smtClean="0">
                                  <a:solidFill>
                                    <a:schemeClr val="tx1">
                                      <a:lumMod val="75000"/>
                                      <a:lumOff val="25000"/>
                                    </a:schemeClr>
                                  </a:solidFill>
                                  <a:latin typeface="Cambria Math" panose="02040503050406030204" pitchFamily="18" charset="0"/>
                                </a:rPr>
                                <m:t>𝑄</m:t>
                              </m:r>
                              <m:sSup>
                                <m:sSupPr>
                                  <m:ctrlPr>
                                    <a:rPr lang="en-US" altLang="ko-KR" sz="2800" b="0" i="1" smtClean="0">
                                      <a:solidFill>
                                        <a:schemeClr val="tx1">
                                          <a:lumMod val="75000"/>
                                          <a:lumOff val="25000"/>
                                        </a:schemeClr>
                                      </a:solidFill>
                                      <a:latin typeface="Cambria Math" panose="02040503050406030204" pitchFamily="18" charset="0"/>
                                    </a:rPr>
                                  </m:ctrlPr>
                                </m:sSupPr>
                                <m:e>
                                  <m:r>
                                    <a:rPr lang="en-US" altLang="ko-KR" sz="2800" b="0" i="1" smtClean="0">
                                      <a:solidFill>
                                        <a:schemeClr val="tx1">
                                          <a:lumMod val="75000"/>
                                          <a:lumOff val="25000"/>
                                        </a:schemeClr>
                                      </a:solidFill>
                                      <a:latin typeface="Cambria Math" panose="02040503050406030204" pitchFamily="18" charset="0"/>
                                    </a:rPr>
                                    <m:t>𝐾</m:t>
                                  </m:r>
                                </m:e>
                                <m:sup>
                                  <m:r>
                                    <a:rPr lang="en-US" altLang="ko-KR" sz="2800" b="0" i="1" smtClean="0">
                                      <a:solidFill>
                                        <a:schemeClr val="tx1">
                                          <a:lumMod val="75000"/>
                                          <a:lumOff val="25000"/>
                                        </a:schemeClr>
                                      </a:solidFill>
                                      <a:latin typeface="Cambria Math" panose="02040503050406030204" pitchFamily="18" charset="0"/>
                                    </a:rPr>
                                    <m:t>𝑇</m:t>
                                  </m:r>
                                </m:sup>
                              </m:sSup>
                            </m:num>
                            <m:den>
                              <m:rad>
                                <m:radPr>
                                  <m:degHide m:val="on"/>
                                  <m:ctrlPr>
                                    <a:rPr lang="en-US" altLang="ko-KR" sz="2800" b="0" i="1" smtClean="0">
                                      <a:solidFill>
                                        <a:schemeClr val="tx1">
                                          <a:lumMod val="75000"/>
                                          <a:lumOff val="25000"/>
                                        </a:schemeClr>
                                      </a:solidFill>
                                      <a:latin typeface="Cambria Math" panose="02040503050406030204" pitchFamily="18" charset="0"/>
                                    </a:rPr>
                                  </m:ctrlPr>
                                </m:radPr>
                                <m:deg/>
                                <m:e>
                                  <m:sSub>
                                    <m:sSubPr>
                                      <m:ctrlPr>
                                        <a:rPr lang="en-US" altLang="ko-KR" sz="2800" b="0" i="1" smtClean="0">
                                          <a:solidFill>
                                            <a:schemeClr val="tx1">
                                              <a:lumMod val="75000"/>
                                              <a:lumOff val="25000"/>
                                            </a:schemeClr>
                                          </a:solidFill>
                                          <a:latin typeface="Cambria Math" panose="02040503050406030204" pitchFamily="18" charset="0"/>
                                        </a:rPr>
                                      </m:ctrlPr>
                                    </m:sSubPr>
                                    <m:e>
                                      <m:r>
                                        <a:rPr lang="en-US" altLang="ko-KR" sz="2800" b="0" i="1" smtClean="0">
                                          <a:solidFill>
                                            <a:schemeClr val="tx1">
                                              <a:lumMod val="75000"/>
                                              <a:lumOff val="25000"/>
                                            </a:schemeClr>
                                          </a:solidFill>
                                          <a:latin typeface="Cambria Math" panose="02040503050406030204" pitchFamily="18" charset="0"/>
                                        </a:rPr>
                                        <m:t>𝑑</m:t>
                                      </m:r>
                                    </m:e>
                                    <m:sub>
                                      <m:r>
                                        <a:rPr lang="en-US" altLang="ko-KR" sz="2800" b="0" i="1" smtClean="0">
                                          <a:solidFill>
                                            <a:schemeClr val="tx1">
                                              <a:lumMod val="75000"/>
                                              <a:lumOff val="25000"/>
                                            </a:schemeClr>
                                          </a:solidFill>
                                          <a:latin typeface="Cambria Math" panose="02040503050406030204" pitchFamily="18" charset="0"/>
                                        </a:rPr>
                                        <m:t>𝑘</m:t>
                                      </m:r>
                                    </m:sub>
                                  </m:sSub>
                                </m:e>
                              </m:rad>
                            </m:den>
                          </m:f>
                        </m:e>
                      </m:d>
                      <m:r>
                        <a:rPr lang="en-US" altLang="ko-KR" sz="2800" b="0" i="1" smtClean="0">
                          <a:solidFill>
                            <a:schemeClr val="tx1">
                              <a:lumMod val="75000"/>
                              <a:lumOff val="25000"/>
                            </a:schemeClr>
                          </a:solidFill>
                          <a:latin typeface="Cambria Math" panose="02040503050406030204" pitchFamily="18" charset="0"/>
                        </a:rPr>
                        <m:t>𝑉</m:t>
                      </m:r>
                    </m:oMath>
                  </m:oMathPara>
                </a14:m>
                <a:endParaRPr lang="ko-KR" altLang="en-US" sz="2800" dirty="0">
                  <a:solidFill>
                    <a:schemeClr val="tx1">
                      <a:lumMod val="75000"/>
                      <a:lumOff val="25000"/>
                    </a:schemeClr>
                  </a:solidFill>
                  <a:latin typeface="Meiryo" panose="020B0604030504040204" pitchFamily="34" charset="-128"/>
                </a:endParaRPr>
              </a:p>
            </p:txBody>
          </p:sp>
        </mc:Choice>
        <mc:Fallback xmlns="">
          <p:sp>
            <p:nvSpPr>
              <p:cNvPr id="8" name="TextBox 7">
                <a:extLst>
                  <a:ext uri="{FF2B5EF4-FFF2-40B4-BE49-F238E27FC236}">
                    <a16:creationId xmlns:a16="http://schemas.microsoft.com/office/drawing/2014/main" id="{C17314A6-AEE0-6B9A-1CBA-42E327D65E8B}"/>
                  </a:ext>
                </a:extLst>
              </p:cNvPr>
              <p:cNvSpPr txBox="1">
                <a:spLocks noRot="1" noChangeAspect="1" noMove="1" noResize="1" noEditPoints="1" noAdjustHandles="1" noChangeArrowheads="1" noChangeShapeType="1" noTextEdit="1"/>
              </p:cNvSpPr>
              <p:nvPr/>
            </p:nvSpPr>
            <p:spPr>
              <a:xfrm>
                <a:off x="1036320" y="2537417"/>
                <a:ext cx="10180320" cy="2934329"/>
              </a:xfrm>
              <a:prstGeom prst="rect">
                <a:avLst/>
              </a:prstGeom>
              <a:blipFill>
                <a:blip r:embed="rId2"/>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5698005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85D47FE-FF06-69AA-3948-39953B9667B8}"/>
              </a:ext>
            </a:extLst>
          </p:cNvPr>
          <p:cNvSpPr>
            <a:spLocks noGrp="1"/>
          </p:cNvSpPr>
          <p:nvPr>
            <p:ph type="title"/>
          </p:nvPr>
        </p:nvSpPr>
        <p:spPr>
          <a:xfrm>
            <a:off x="1097280" y="286603"/>
            <a:ext cx="10058400" cy="792897"/>
          </a:xfrm>
        </p:spPr>
        <p:txBody>
          <a:bodyPr>
            <a:normAutofit/>
          </a:bodyPr>
          <a:lstStyle/>
          <a:p>
            <a:r>
              <a:rPr lang="en-US" altLang="ja-JP" dirty="0"/>
              <a:t>Encoder </a:t>
            </a:r>
            <a:r>
              <a:rPr lang="ja-JP" altLang="en-US" dirty="0"/>
              <a:t>の </a:t>
            </a:r>
            <a:r>
              <a:rPr lang="en-US" altLang="ja-JP" dirty="0"/>
              <a:t>Self-Attention</a:t>
            </a:r>
            <a:endParaRPr kumimoji="1" lang="ja-JP" altLang="en-US" dirty="0"/>
          </a:p>
        </p:txBody>
      </p:sp>
      <p:sp>
        <p:nvSpPr>
          <p:cNvPr id="5" name="タイトル 1">
            <a:extLst>
              <a:ext uri="{FF2B5EF4-FFF2-40B4-BE49-F238E27FC236}">
                <a16:creationId xmlns:a16="http://schemas.microsoft.com/office/drawing/2014/main" id="{1834CBE9-BE25-ED86-BEA6-57E263FB6CBB}"/>
              </a:ext>
            </a:extLst>
          </p:cNvPr>
          <p:cNvSpPr txBox="1">
            <a:spLocks/>
          </p:cNvSpPr>
          <p:nvPr/>
        </p:nvSpPr>
        <p:spPr>
          <a:xfrm>
            <a:off x="1097280" y="988906"/>
            <a:ext cx="10058400" cy="79289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kumimoji="1" sz="4700" i="0" kern="1200" spc="-50" baseline="0">
                <a:solidFill>
                  <a:schemeClr val="tx1">
                    <a:lumMod val="75000"/>
                    <a:lumOff val="25000"/>
                  </a:schemeClr>
                </a:solidFill>
                <a:latin typeface="Meiryo UI" panose="020B0604030504040204" pitchFamily="50" charset="-128"/>
                <a:ea typeface="Meiryo UI" panose="020B0604030504040204" pitchFamily="50" charset="-128"/>
                <a:cs typeface="+mj-cs"/>
              </a:defRPr>
            </a:lvl1pPr>
          </a:lstStyle>
          <a:p>
            <a:r>
              <a:rPr lang="en-US" altLang="ja-JP" sz="3600" dirty="0"/>
              <a:t>Scaled dot product attention</a:t>
            </a:r>
            <a:endParaRPr lang="ja-JP" altLang="en-US" sz="3600" dirty="0"/>
          </a:p>
        </p:txBody>
      </p:sp>
      <p:pic>
        <p:nvPicPr>
          <p:cNvPr id="4" name="그림 3">
            <a:extLst>
              <a:ext uri="{FF2B5EF4-FFF2-40B4-BE49-F238E27FC236}">
                <a16:creationId xmlns:a16="http://schemas.microsoft.com/office/drawing/2014/main" id="{E0226F28-5B95-3342-BDFA-D7C33EB33455}"/>
              </a:ext>
            </a:extLst>
          </p:cNvPr>
          <p:cNvPicPr>
            <a:picLocks noChangeAspect="1"/>
          </p:cNvPicPr>
          <p:nvPr/>
        </p:nvPicPr>
        <p:blipFill rotWithShape="1">
          <a:blip r:embed="rId2"/>
          <a:srcRect l="26932" t="22222" r="21250" b="33939"/>
          <a:stretch/>
        </p:blipFill>
        <p:spPr>
          <a:xfrm>
            <a:off x="221672" y="2484106"/>
            <a:ext cx="5988718" cy="2849894"/>
          </a:xfrm>
          <a:prstGeom prst="rect">
            <a:avLst/>
          </a:prstGeom>
        </p:spPr>
      </p:pic>
      <p:pic>
        <p:nvPicPr>
          <p:cNvPr id="7" name="그림 6">
            <a:extLst>
              <a:ext uri="{FF2B5EF4-FFF2-40B4-BE49-F238E27FC236}">
                <a16:creationId xmlns:a16="http://schemas.microsoft.com/office/drawing/2014/main" id="{D8CEC124-2FC1-77E5-7BE3-48110389E1C3}"/>
              </a:ext>
            </a:extLst>
          </p:cNvPr>
          <p:cNvPicPr>
            <a:picLocks noChangeAspect="1"/>
          </p:cNvPicPr>
          <p:nvPr/>
        </p:nvPicPr>
        <p:blipFill rotWithShape="1">
          <a:blip r:embed="rId3"/>
          <a:srcRect l="26932" t="21616" r="21250" b="6464"/>
          <a:stretch/>
        </p:blipFill>
        <p:spPr>
          <a:xfrm>
            <a:off x="6371222" y="2027105"/>
            <a:ext cx="5820778" cy="4544292"/>
          </a:xfrm>
          <a:prstGeom prst="rect">
            <a:avLst/>
          </a:prstGeom>
        </p:spPr>
      </p:pic>
    </p:spTree>
    <p:extLst>
      <p:ext uri="{BB962C8B-B14F-4D97-AF65-F5344CB8AC3E}">
        <p14:creationId xmlns:p14="http://schemas.microsoft.com/office/powerpoint/2010/main" val="37616727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5A3AAD6D-F95E-A1D6-4DA5-95904C86AD7A}"/>
              </a:ext>
            </a:extLst>
          </p:cNvPr>
          <p:cNvSpPr>
            <a:spLocks noGrp="1"/>
          </p:cNvSpPr>
          <p:nvPr>
            <p:ph type="title"/>
          </p:nvPr>
        </p:nvSpPr>
        <p:spPr/>
        <p:txBody>
          <a:bodyPr/>
          <a:lstStyle/>
          <a:p>
            <a:r>
              <a:rPr lang="en-US" altLang="ja-JP" dirty="0"/>
              <a:t>BERT</a:t>
            </a:r>
            <a:r>
              <a:rPr lang="ja-JP" altLang="en-US" dirty="0"/>
              <a:t>とは。</a:t>
            </a:r>
          </a:p>
        </p:txBody>
      </p:sp>
      <p:sp>
        <p:nvSpPr>
          <p:cNvPr id="6" name="コンテンツ プレースホルダー 5">
            <a:extLst>
              <a:ext uri="{FF2B5EF4-FFF2-40B4-BE49-F238E27FC236}">
                <a16:creationId xmlns:a16="http://schemas.microsoft.com/office/drawing/2014/main" id="{8A9F4284-23E8-C20A-BCDF-7C03AAEB0DED}"/>
              </a:ext>
            </a:extLst>
          </p:cNvPr>
          <p:cNvSpPr>
            <a:spLocks noGrp="1"/>
          </p:cNvSpPr>
          <p:nvPr>
            <p:ph idx="1"/>
          </p:nvPr>
        </p:nvSpPr>
        <p:spPr/>
        <p:txBody>
          <a:bodyPr>
            <a:normAutofit/>
          </a:bodyPr>
          <a:lstStyle/>
          <a:p>
            <a:r>
              <a:rPr lang="en-US" altLang="ja-JP" sz="4000" dirty="0">
                <a:solidFill>
                  <a:srgbClr val="0070C0"/>
                </a:solidFill>
              </a:rPr>
              <a:t>Transformer</a:t>
            </a:r>
            <a:r>
              <a:rPr lang="ja-JP" altLang="en-US" sz="4000" dirty="0"/>
              <a:t>を基に</a:t>
            </a:r>
            <a:r>
              <a:rPr lang="en-US" altLang="ja-JP" sz="4000" dirty="0">
                <a:solidFill>
                  <a:srgbClr val="0070C0"/>
                </a:solidFill>
              </a:rPr>
              <a:t>Encoder</a:t>
            </a:r>
            <a:r>
              <a:rPr lang="ja-JP" altLang="en-US" sz="4000" dirty="0"/>
              <a:t>部分だけを用いて、四日間</a:t>
            </a:r>
            <a:r>
              <a:rPr lang="en-US" altLang="ja-JP" sz="4000" dirty="0"/>
              <a:t>Wikipedia</a:t>
            </a:r>
            <a:r>
              <a:rPr lang="ja-JP" altLang="en-US" sz="4000" dirty="0"/>
              <a:t>と</a:t>
            </a:r>
            <a:r>
              <a:rPr lang="en-US" altLang="ja-JP" sz="4000" dirty="0" err="1"/>
              <a:t>BooksCorpus</a:t>
            </a:r>
            <a:r>
              <a:rPr lang="ja-JP" altLang="en-US" sz="4000" dirty="0"/>
              <a:t>から</a:t>
            </a:r>
            <a:r>
              <a:rPr lang="en-US" altLang="ja-JP" sz="4000" dirty="0">
                <a:solidFill>
                  <a:srgbClr val="0070C0"/>
                </a:solidFill>
              </a:rPr>
              <a:t>Label</a:t>
            </a:r>
            <a:r>
              <a:rPr lang="ja-JP" altLang="en-US" sz="4000" dirty="0">
                <a:solidFill>
                  <a:srgbClr val="0070C0"/>
                </a:solidFill>
              </a:rPr>
              <a:t>のないデータ</a:t>
            </a:r>
            <a:r>
              <a:rPr lang="en-US" altLang="ja-JP" sz="4000" dirty="0">
                <a:solidFill>
                  <a:srgbClr val="FF0000"/>
                </a:solidFill>
              </a:rPr>
              <a:t>33</a:t>
            </a:r>
            <a:r>
              <a:rPr lang="ja-JP" altLang="en-US" sz="4000" dirty="0">
                <a:solidFill>
                  <a:srgbClr val="FF0000"/>
                </a:solidFill>
              </a:rPr>
              <a:t>億</a:t>
            </a:r>
            <a:r>
              <a:rPr lang="ja-JP" altLang="en-US" sz="4000" dirty="0">
                <a:solidFill>
                  <a:srgbClr val="0070C0"/>
                </a:solidFill>
              </a:rPr>
              <a:t>単語</a:t>
            </a:r>
            <a:r>
              <a:rPr lang="ja-JP" altLang="en-US" sz="4000" dirty="0"/>
              <a:t>を</a:t>
            </a:r>
            <a:r>
              <a:rPr lang="ja-JP" altLang="en-US" sz="4000" dirty="0">
                <a:solidFill>
                  <a:srgbClr val="0070C0"/>
                </a:solidFill>
              </a:rPr>
              <a:t>事前学習</a:t>
            </a:r>
            <a:r>
              <a:rPr lang="ja-JP" altLang="en-US" sz="4000" dirty="0"/>
              <a:t>させた大規模言語モデル。</a:t>
            </a:r>
          </a:p>
        </p:txBody>
      </p:sp>
    </p:spTree>
    <p:extLst>
      <p:ext uri="{BB962C8B-B14F-4D97-AF65-F5344CB8AC3E}">
        <p14:creationId xmlns:p14="http://schemas.microsoft.com/office/powerpoint/2010/main" val="4505443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BA539BC-053C-2FB7-E51D-A964AFC3C731}"/>
              </a:ext>
            </a:extLst>
          </p:cNvPr>
          <p:cNvSpPr>
            <a:spLocks noGrp="1"/>
          </p:cNvSpPr>
          <p:nvPr>
            <p:ph type="title"/>
          </p:nvPr>
        </p:nvSpPr>
        <p:spPr/>
        <p:txBody>
          <a:bodyPr/>
          <a:lstStyle/>
          <a:p>
            <a:r>
              <a:rPr kumimoji="1" lang="en-US" altLang="ja-JP" dirty="0"/>
              <a:t>BERT</a:t>
            </a:r>
            <a:r>
              <a:rPr kumimoji="1" lang="ja-JP" altLang="en-US" dirty="0"/>
              <a:t>と他モデルとの違い</a:t>
            </a:r>
          </a:p>
        </p:txBody>
      </p:sp>
      <p:pic>
        <p:nvPicPr>
          <p:cNvPr id="4" name="図 3">
            <a:extLst>
              <a:ext uri="{FF2B5EF4-FFF2-40B4-BE49-F238E27FC236}">
                <a16:creationId xmlns:a16="http://schemas.microsoft.com/office/drawing/2014/main" id="{3022D2A2-CFDC-BED8-EAFD-D8AAA9D915AB}"/>
              </a:ext>
            </a:extLst>
          </p:cNvPr>
          <p:cNvPicPr>
            <a:picLocks noChangeAspect="1"/>
          </p:cNvPicPr>
          <p:nvPr/>
        </p:nvPicPr>
        <p:blipFill rotWithShape="1">
          <a:blip r:embed="rId2"/>
          <a:srcRect l="26800" t="23726" r="10883" b="50000"/>
          <a:stretch/>
        </p:blipFill>
        <p:spPr>
          <a:xfrm>
            <a:off x="114312" y="2474258"/>
            <a:ext cx="11963375" cy="2837331"/>
          </a:xfrm>
          <a:prstGeom prst="rect">
            <a:avLst/>
          </a:prstGeom>
        </p:spPr>
      </p:pic>
      <p:sp>
        <p:nvSpPr>
          <p:cNvPr id="5" name="テキスト プレースホルダー 3">
            <a:extLst>
              <a:ext uri="{FF2B5EF4-FFF2-40B4-BE49-F238E27FC236}">
                <a16:creationId xmlns:a16="http://schemas.microsoft.com/office/drawing/2014/main" id="{4D6483D9-3A5B-7C77-7988-AD2779E82ACA}"/>
              </a:ext>
            </a:extLst>
          </p:cNvPr>
          <p:cNvSpPr txBox="1">
            <a:spLocks/>
          </p:cNvSpPr>
          <p:nvPr/>
        </p:nvSpPr>
        <p:spPr>
          <a:xfrm>
            <a:off x="192741" y="5311589"/>
            <a:ext cx="11806516" cy="349624"/>
          </a:xfrm>
          <a:prstGeom prst="rect">
            <a:avLst/>
          </a:prstGeom>
        </p:spPr>
        <p:txBody>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kumimoji="1" sz="1900" kern="1200">
                <a:solidFill>
                  <a:schemeClr val="tx1">
                    <a:lumMod val="75000"/>
                    <a:lumOff val="25000"/>
                  </a:schemeClr>
                </a:solidFill>
                <a:latin typeface="Meiryo UI" panose="020B0604030504040204" pitchFamily="50" charset="-128"/>
                <a:ea typeface="Meiryo UI" panose="020B0604030504040204" pitchFamily="50" charset="-128"/>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kumimoji="1" sz="1700" kern="1200">
                <a:solidFill>
                  <a:schemeClr val="tx1">
                    <a:lumMod val="75000"/>
                    <a:lumOff val="25000"/>
                  </a:schemeClr>
                </a:solidFill>
                <a:latin typeface="Meiryo UI" panose="020B0604030504040204" pitchFamily="50" charset="-128"/>
                <a:ea typeface="Meiryo UI" panose="020B0604030504040204" pitchFamily="50" charset="-128"/>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9pPr>
          </a:lstStyle>
          <a:p>
            <a:r>
              <a:rPr lang="en-US" altLang="ja-JP" sz="1400" dirty="0"/>
              <a:t>Jacob Devlin and Ming-Wei et al. ,” BERT: Pre-training of Deep Bidirectional Transformers for Language Understanding”, </a:t>
            </a:r>
            <a:r>
              <a:rPr lang="en-US" altLang="ja-JP" sz="1400" dirty="0" err="1"/>
              <a:t>arXiv</a:t>
            </a:r>
            <a:r>
              <a:rPr lang="en-US" altLang="ja-JP" sz="1400" dirty="0"/>
              <a:t>, 2019</a:t>
            </a:r>
            <a:endParaRPr lang="ja-JP" altLang="en-US" sz="1400" dirty="0"/>
          </a:p>
        </p:txBody>
      </p:sp>
    </p:spTree>
    <p:extLst>
      <p:ext uri="{BB962C8B-B14F-4D97-AF65-F5344CB8AC3E}">
        <p14:creationId xmlns:p14="http://schemas.microsoft.com/office/powerpoint/2010/main" val="7546113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0" name="グループ化 29">
            <a:extLst>
              <a:ext uri="{FF2B5EF4-FFF2-40B4-BE49-F238E27FC236}">
                <a16:creationId xmlns:a16="http://schemas.microsoft.com/office/drawing/2014/main" id="{BCD5A1B4-E8B1-D127-F6C4-EF25BEC3D5BE}"/>
              </a:ext>
            </a:extLst>
          </p:cNvPr>
          <p:cNvGrpSpPr/>
          <p:nvPr/>
        </p:nvGrpSpPr>
        <p:grpSpPr>
          <a:xfrm>
            <a:off x="2468096" y="2111185"/>
            <a:ext cx="7255808" cy="3415555"/>
            <a:chOff x="2279834" y="1506069"/>
            <a:chExt cx="7255808" cy="3415555"/>
          </a:xfrm>
        </p:grpSpPr>
        <p:sp>
          <p:nvSpPr>
            <p:cNvPr id="5" name="四角形: 角を丸くする 4">
              <a:extLst>
                <a:ext uri="{FF2B5EF4-FFF2-40B4-BE49-F238E27FC236}">
                  <a16:creationId xmlns:a16="http://schemas.microsoft.com/office/drawing/2014/main" id="{114D5CDA-42A7-D711-A7B9-C2037455D87D}"/>
                </a:ext>
              </a:extLst>
            </p:cNvPr>
            <p:cNvSpPr/>
            <p:nvPr/>
          </p:nvSpPr>
          <p:spPr>
            <a:xfrm>
              <a:off x="2279834" y="2205317"/>
              <a:ext cx="7255806" cy="2017059"/>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7200" dirty="0"/>
                <a:t>BERT</a:t>
              </a:r>
              <a:endParaRPr kumimoji="1" lang="ja-JP" altLang="en-US" sz="7200" dirty="0"/>
            </a:p>
          </p:txBody>
        </p:sp>
        <p:sp>
          <p:nvSpPr>
            <p:cNvPr id="6" name="正方形/長方形 5">
              <a:extLst>
                <a:ext uri="{FF2B5EF4-FFF2-40B4-BE49-F238E27FC236}">
                  <a16:creationId xmlns:a16="http://schemas.microsoft.com/office/drawing/2014/main" id="{B6D31671-82D6-961E-F5BE-B73997136EB4}"/>
                </a:ext>
              </a:extLst>
            </p:cNvPr>
            <p:cNvSpPr/>
            <p:nvPr/>
          </p:nvSpPr>
          <p:spPr>
            <a:xfrm>
              <a:off x="2279834" y="4598895"/>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a:extLst>
                <a:ext uri="{FF2B5EF4-FFF2-40B4-BE49-F238E27FC236}">
                  <a16:creationId xmlns:a16="http://schemas.microsoft.com/office/drawing/2014/main" id="{7DCE314C-6A9E-1E1C-A92F-2996D5395A90}"/>
                </a:ext>
              </a:extLst>
            </p:cNvPr>
            <p:cNvSpPr/>
            <p:nvPr/>
          </p:nvSpPr>
          <p:spPr>
            <a:xfrm>
              <a:off x="2279834" y="1506069"/>
              <a:ext cx="1634938" cy="32272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a:extLst>
                <a:ext uri="{FF2B5EF4-FFF2-40B4-BE49-F238E27FC236}">
                  <a16:creationId xmlns:a16="http://schemas.microsoft.com/office/drawing/2014/main" id="{0DC3B21F-08E4-552D-4988-6ABD1D88502B}"/>
                </a:ext>
              </a:extLst>
            </p:cNvPr>
            <p:cNvSpPr/>
            <p:nvPr/>
          </p:nvSpPr>
          <p:spPr>
            <a:xfrm>
              <a:off x="4153458" y="1506069"/>
              <a:ext cx="1634938" cy="32272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a:extLst>
                <a:ext uri="{FF2B5EF4-FFF2-40B4-BE49-F238E27FC236}">
                  <a16:creationId xmlns:a16="http://schemas.microsoft.com/office/drawing/2014/main" id="{394BA1FE-8D81-4E89-41B7-736EC725DDC0}"/>
                </a:ext>
              </a:extLst>
            </p:cNvPr>
            <p:cNvSpPr/>
            <p:nvPr/>
          </p:nvSpPr>
          <p:spPr>
            <a:xfrm>
              <a:off x="6027084" y="1506069"/>
              <a:ext cx="1634938" cy="32272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a:extLst>
                <a:ext uri="{FF2B5EF4-FFF2-40B4-BE49-F238E27FC236}">
                  <a16:creationId xmlns:a16="http://schemas.microsoft.com/office/drawing/2014/main" id="{1C379C0C-CEAB-7634-0F9A-4B9844CA3319}"/>
                </a:ext>
              </a:extLst>
            </p:cNvPr>
            <p:cNvSpPr/>
            <p:nvPr/>
          </p:nvSpPr>
          <p:spPr>
            <a:xfrm>
              <a:off x="7900704" y="1506069"/>
              <a:ext cx="1634938" cy="32272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7" name="直線矢印コネクタ 16">
              <a:extLst>
                <a:ext uri="{FF2B5EF4-FFF2-40B4-BE49-F238E27FC236}">
                  <a16:creationId xmlns:a16="http://schemas.microsoft.com/office/drawing/2014/main" id="{B74965DE-ABEF-1D44-7C7D-EF5A0200901B}"/>
                </a:ext>
              </a:extLst>
            </p:cNvPr>
            <p:cNvCxnSpPr>
              <a:cxnSpLocks/>
              <a:stCxn id="6" idx="0"/>
            </p:cNvCxnSpPr>
            <p:nvPr/>
          </p:nvCxnSpPr>
          <p:spPr>
            <a:xfrm flipV="1">
              <a:off x="3097303" y="4222376"/>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正方形/長方形 19">
              <a:extLst>
                <a:ext uri="{FF2B5EF4-FFF2-40B4-BE49-F238E27FC236}">
                  <a16:creationId xmlns:a16="http://schemas.microsoft.com/office/drawing/2014/main" id="{9C2FAD0F-8FD0-6C6E-73C7-E6C9A02C6381}"/>
                </a:ext>
              </a:extLst>
            </p:cNvPr>
            <p:cNvSpPr/>
            <p:nvPr/>
          </p:nvSpPr>
          <p:spPr>
            <a:xfrm>
              <a:off x="4153458" y="4598895"/>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1" name="直線矢印コネクタ 20">
              <a:extLst>
                <a:ext uri="{FF2B5EF4-FFF2-40B4-BE49-F238E27FC236}">
                  <a16:creationId xmlns:a16="http://schemas.microsoft.com/office/drawing/2014/main" id="{4DA91D0F-D673-F0A1-261A-2EA6BE9B9490}"/>
                </a:ext>
              </a:extLst>
            </p:cNvPr>
            <p:cNvCxnSpPr>
              <a:cxnSpLocks/>
              <a:stCxn id="20" idx="0"/>
            </p:cNvCxnSpPr>
            <p:nvPr/>
          </p:nvCxnSpPr>
          <p:spPr>
            <a:xfrm flipV="1">
              <a:off x="4970927" y="4222376"/>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正方形/長方形 21">
              <a:extLst>
                <a:ext uri="{FF2B5EF4-FFF2-40B4-BE49-F238E27FC236}">
                  <a16:creationId xmlns:a16="http://schemas.microsoft.com/office/drawing/2014/main" id="{1C0EFEC9-7C1A-3AD7-91C6-19BE30673C62}"/>
                </a:ext>
              </a:extLst>
            </p:cNvPr>
            <p:cNvSpPr/>
            <p:nvPr/>
          </p:nvSpPr>
          <p:spPr>
            <a:xfrm>
              <a:off x="6027081" y="4598895"/>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3" name="直線矢印コネクタ 22">
              <a:extLst>
                <a:ext uri="{FF2B5EF4-FFF2-40B4-BE49-F238E27FC236}">
                  <a16:creationId xmlns:a16="http://schemas.microsoft.com/office/drawing/2014/main" id="{C65D8004-CA8B-BF5E-ABC2-A03C3E660B02}"/>
                </a:ext>
              </a:extLst>
            </p:cNvPr>
            <p:cNvCxnSpPr>
              <a:cxnSpLocks/>
              <a:stCxn id="22" idx="0"/>
            </p:cNvCxnSpPr>
            <p:nvPr/>
          </p:nvCxnSpPr>
          <p:spPr>
            <a:xfrm flipV="1">
              <a:off x="6844550" y="4222376"/>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正方形/長方形 23">
              <a:extLst>
                <a:ext uri="{FF2B5EF4-FFF2-40B4-BE49-F238E27FC236}">
                  <a16:creationId xmlns:a16="http://schemas.microsoft.com/office/drawing/2014/main" id="{FEE6E11F-BB09-DD4C-A7B8-4FE6A25B7011}"/>
                </a:ext>
              </a:extLst>
            </p:cNvPr>
            <p:cNvSpPr/>
            <p:nvPr/>
          </p:nvSpPr>
          <p:spPr>
            <a:xfrm>
              <a:off x="7900704" y="4598895"/>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5" name="直線矢印コネクタ 24">
              <a:extLst>
                <a:ext uri="{FF2B5EF4-FFF2-40B4-BE49-F238E27FC236}">
                  <a16:creationId xmlns:a16="http://schemas.microsoft.com/office/drawing/2014/main" id="{4380FDF6-C4A6-089A-3E7A-189E3F03125C}"/>
                </a:ext>
              </a:extLst>
            </p:cNvPr>
            <p:cNvCxnSpPr>
              <a:cxnSpLocks/>
              <a:stCxn id="24" idx="0"/>
            </p:cNvCxnSpPr>
            <p:nvPr/>
          </p:nvCxnSpPr>
          <p:spPr>
            <a:xfrm flipV="1">
              <a:off x="8718173" y="4222376"/>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線矢印コネクタ 25">
              <a:extLst>
                <a:ext uri="{FF2B5EF4-FFF2-40B4-BE49-F238E27FC236}">
                  <a16:creationId xmlns:a16="http://schemas.microsoft.com/office/drawing/2014/main" id="{85289751-5F6A-5DF5-4E2C-8451113935D2}"/>
                </a:ext>
              </a:extLst>
            </p:cNvPr>
            <p:cNvCxnSpPr>
              <a:cxnSpLocks/>
            </p:cNvCxnSpPr>
            <p:nvPr/>
          </p:nvCxnSpPr>
          <p:spPr>
            <a:xfrm flipV="1">
              <a:off x="3092818" y="1828798"/>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線矢印コネクタ 26">
              <a:extLst>
                <a:ext uri="{FF2B5EF4-FFF2-40B4-BE49-F238E27FC236}">
                  <a16:creationId xmlns:a16="http://schemas.microsoft.com/office/drawing/2014/main" id="{D1736F6E-8598-3F12-E295-4464E650B0AD}"/>
                </a:ext>
              </a:extLst>
            </p:cNvPr>
            <p:cNvCxnSpPr>
              <a:cxnSpLocks/>
            </p:cNvCxnSpPr>
            <p:nvPr/>
          </p:nvCxnSpPr>
          <p:spPr>
            <a:xfrm flipV="1">
              <a:off x="4966442" y="1828798"/>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線矢印コネクタ 27">
              <a:extLst>
                <a:ext uri="{FF2B5EF4-FFF2-40B4-BE49-F238E27FC236}">
                  <a16:creationId xmlns:a16="http://schemas.microsoft.com/office/drawing/2014/main" id="{A52BA9D0-298C-498E-F05E-FE14BED41635}"/>
                </a:ext>
              </a:extLst>
            </p:cNvPr>
            <p:cNvCxnSpPr>
              <a:cxnSpLocks/>
            </p:cNvCxnSpPr>
            <p:nvPr/>
          </p:nvCxnSpPr>
          <p:spPr>
            <a:xfrm flipV="1">
              <a:off x="6840065" y="1828798"/>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線矢印コネクタ 28">
              <a:extLst>
                <a:ext uri="{FF2B5EF4-FFF2-40B4-BE49-F238E27FC236}">
                  <a16:creationId xmlns:a16="http://schemas.microsoft.com/office/drawing/2014/main" id="{1B6263B1-F7C3-2457-3C30-500E0996FC23}"/>
                </a:ext>
              </a:extLst>
            </p:cNvPr>
            <p:cNvCxnSpPr>
              <a:cxnSpLocks/>
            </p:cNvCxnSpPr>
            <p:nvPr/>
          </p:nvCxnSpPr>
          <p:spPr>
            <a:xfrm flipV="1">
              <a:off x="8713688" y="1828798"/>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31" name="テキスト ボックス 30">
            <a:extLst>
              <a:ext uri="{FF2B5EF4-FFF2-40B4-BE49-F238E27FC236}">
                <a16:creationId xmlns:a16="http://schemas.microsoft.com/office/drawing/2014/main" id="{F620E293-9E2F-EA58-8216-D0E300699636}"/>
              </a:ext>
            </a:extLst>
          </p:cNvPr>
          <p:cNvSpPr txBox="1"/>
          <p:nvPr/>
        </p:nvSpPr>
        <p:spPr>
          <a:xfrm>
            <a:off x="2468096" y="5641649"/>
            <a:ext cx="1634938" cy="523220"/>
          </a:xfrm>
          <a:prstGeom prst="rect">
            <a:avLst/>
          </a:prstGeom>
          <a:noFill/>
        </p:spPr>
        <p:txBody>
          <a:bodyPr wrap="square" rtlCol="0">
            <a:spAutoFit/>
          </a:bodyPr>
          <a:lstStyle/>
          <a:p>
            <a:pPr algn="ctr"/>
            <a:r>
              <a:rPr kumimoji="1" lang="en-US" altLang="ja-JP" sz="2800" dirty="0"/>
              <a:t>[CLS]</a:t>
            </a:r>
            <a:endParaRPr kumimoji="1" lang="ja-JP" altLang="en-US" sz="2800" dirty="0"/>
          </a:p>
        </p:txBody>
      </p:sp>
      <p:sp>
        <p:nvSpPr>
          <p:cNvPr id="32" name="テキスト ボックス 31">
            <a:extLst>
              <a:ext uri="{FF2B5EF4-FFF2-40B4-BE49-F238E27FC236}">
                <a16:creationId xmlns:a16="http://schemas.microsoft.com/office/drawing/2014/main" id="{93F311DF-CD8C-AEFF-535D-6B511FF75CB7}"/>
              </a:ext>
            </a:extLst>
          </p:cNvPr>
          <p:cNvSpPr txBox="1"/>
          <p:nvPr/>
        </p:nvSpPr>
        <p:spPr>
          <a:xfrm>
            <a:off x="4337235" y="5641649"/>
            <a:ext cx="1634938" cy="523220"/>
          </a:xfrm>
          <a:prstGeom prst="rect">
            <a:avLst/>
          </a:prstGeom>
          <a:noFill/>
        </p:spPr>
        <p:txBody>
          <a:bodyPr wrap="square" rtlCol="0">
            <a:spAutoFit/>
          </a:bodyPr>
          <a:lstStyle/>
          <a:p>
            <a:pPr algn="ctr"/>
            <a:r>
              <a:rPr kumimoji="1" lang="en-US" altLang="ja-JP" sz="2800" dirty="0"/>
              <a:t>I</a:t>
            </a:r>
            <a:endParaRPr kumimoji="1" lang="ja-JP" altLang="en-US" sz="2800" dirty="0"/>
          </a:p>
        </p:txBody>
      </p:sp>
      <p:sp>
        <p:nvSpPr>
          <p:cNvPr id="33" name="テキスト ボックス 32">
            <a:extLst>
              <a:ext uri="{FF2B5EF4-FFF2-40B4-BE49-F238E27FC236}">
                <a16:creationId xmlns:a16="http://schemas.microsoft.com/office/drawing/2014/main" id="{3B481E00-B963-6BC0-FF94-37CF42BD6DDF}"/>
              </a:ext>
            </a:extLst>
          </p:cNvPr>
          <p:cNvSpPr txBox="1"/>
          <p:nvPr/>
        </p:nvSpPr>
        <p:spPr>
          <a:xfrm>
            <a:off x="6206374" y="5641649"/>
            <a:ext cx="1634938" cy="523220"/>
          </a:xfrm>
          <a:prstGeom prst="rect">
            <a:avLst/>
          </a:prstGeom>
          <a:noFill/>
        </p:spPr>
        <p:txBody>
          <a:bodyPr wrap="square" rtlCol="0">
            <a:spAutoFit/>
          </a:bodyPr>
          <a:lstStyle/>
          <a:p>
            <a:pPr algn="ctr"/>
            <a:r>
              <a:rPr kumimoji="1" lang="en-US" altLang="ja-JP" sz="2800" dirty="0"/>
              <a:t>am</a:t>
            </a:r>
            <a:endParaRPr kumimoji="1" lang="ja-JP" altLang="en-US" sz="2800" dirty="0"/>
          </a:p>
        </p:txBody>
      </p:sp>
      <p:sp>
        <p:nvSpPr>
          <p:cNvPr id="34" name="テキスト ボックス 33">
            <a:extLst>
              <a:ext uri="{FF2B5EF4-FFF2-40B4-BE49-F238E27FC236}">
                <a16:creationId xmlns:a16="http://schemas.microsoft.com/office/drawing/2014/main" id="{42FB757D-8C7E-1225-1372-6D4C4A0F68AF}"/>
              </a:ext>
            </a:extLst>
          </p:cNvPr>
          <p:cNvSpPr txBox="1"/>
          <p:nvPr/>
        </p:nvSpPr>
        <p:spPr>
          <a:xfrm>
            <a:off x="8075513" y="5641649"/>
            <a:ext cx="1634938" cy="523220"/>
          </a:xfrm>
          <a:prstGeom prst="rect">
            <a:avLst/>
          </a:prstGeom>
          <a:noFill/>
        </p:spPr>
        <p:txBody>
          <a:bodyPr wrap="square" rtlCol="0">
            <a:spAutoFit/>
          </a:bodyPr>
          <a:lstStyle/>
          <a:p>
            <a:pPr algn="ctr"/>
            <a:r>
              <a:rPr kumimoji="1" lang="en-US" altLang="ja-JP" sz="2800" dirty="0"/>
              <a:t>human</a:t>
            </a:r>
            <a:endParaRPr kumimoji="1" lang="ja-JP" altLang="en-US" sz="2800" dirty="0"/>
          </a:p>
        </p:txBody>
      </p:sp>
      <p:sp>
        <p:nvSpPr>
          <p:cNvPr id="35" name="テキスト ボックス 34">
            <a:extLst>
              <a:ext uri="{FF2B5EF4-FFF2-40B4-BE49-F238E27FC236}">
                <a16:creationId xmlns:a16="http://schemas.microsoft.com/office/drawing/2014/main" id="{FEF54C07-98B1-B98C-B709-E9C411C2A24A}"/>
              </a:ext>
            </a:extLst>
          </p:cNvPr>
          <p:cNvSpPr txBox="1"/>
          <p:nvPr/>
        </p:nvSpPr>
        <p:spPr>
          <a:xfrm>
            <a:off x="2463611" y="1473056"/>
            <a:ext cx="1634938" cy="523220"/>
          </a:xfrm>
          <a:prstGeom prst="rect">
            <a:avLst/>
          </a:prstGeom>
          <a:noFill/>
        </p:spPr>
        <p:txBody>
          <a:bodyPr wrap="square" rtlCol="0">
            <a:spAutoFit/>
          </a:bodyPr>
          <a:lstStyle/>
          <a:p>
            <a:pPr algn="ctr"/>
            <a:r>
              <a:rPr kumimoji="1" lang="en-US" altLang="ja-JP" sz="2800" dirty="0"/>
              <a:t>[CLS]</a:t>
            </a:r>
            <a:endParaRPr kumimoji="1" lang="ja-JP" altLang="en-US" sz="2800" dirty="0"/>
          </a:p>
        </p:txBody>
      </p:sp>
      <p:sp>
        <p:nvSpPr>
          <p:cNvPr id="36" name="テキスト ボックス 35">
            <a:extLst>
              <a:ext uri="{FF2B5EF4-FFF2-40B4-BE49-F238E27FC236}">
                <a16:creationId xmlns:a16="http://schemas.microsoft.com/office/drawing/2014/main" id="{C2103F94-A214-BD35-679F-3C370FF7F9C2}"/>
              </a:ext>
            </a:extLst>
          </p:cNvPr>
          <p:cNvSpPr txBox="1"/>
          <p:nvPr/>
        </p:nvSpPr>
        <p:spPr>
          <a:xfrm>
            <a:off x="4332750" y="1473056"/>
            <a:ext cx="1634938" cy="523220"/>
          </a:xfrm>
          <a:prstGeom prst="rect">
            <a:avLst/>
          </a:prstGeom>
          <a:noFill/>
        </p:spPr>
        <p:txBody>
          <a:bodyPr wrap="square" rtlCol="0">
            <a:spAutoFit/>
          </a:bodyPr>
          <a:lstStyle/>
          <a:p>
            <a:pPr algn="ctr"/>
            <a:r>
              <a:rPr kumimoji="1" lang="en-US" altLang="ja-JP" sz="2800" dirty="0"/>
              <a:t>I</a:t>
            </a:r>
            <a:endParaRPr kumimoji="1" lang="ja-JP" altLang="en-US" sz="2800" dirty="0"/>
          </a:p>
        </p:txBody>
      </p:sp>
      <p:sp>
        <p:nvSpPr>
          <p:cNvPr id="37" name="テキスト ボックス 36">
            <a:extLst>
              <a:ext uri="{FF2B5EF4-FFF2-40B4-BE49-F238E27FC236}">
                <a16:creationId xmlns:a16="http://schemas.microsoft.com/office/drawing/2014/main" id="{54ADF08C-78BC-C474-7C9F-C865C71B5446}"/>
              </a:ext>
            </a:extLst>
          </p:cNvPr>
          <p:cNvSpPr txBox="1"/>
          <p:nvPr/>
        </p:nvSpPr>
        <p:spPr>
          <a:xfrm>
            <a:off x="6201889" y="1473056"/>
            <a:ext cx="1634938" cy="523220"/>
          </a:xfrm>
          <a:prstGeom prst="rect">
            <a:avLst/>
          </a:prstGeom>
          <a:noFill/>
        </p:spPr>
        <p:txBody>
          <a:bodyPr wrap="square" rtlCol="0">
            <a:spAutoFit/>
          </a:bodyPr>
          <a:lstStyle/>
          <a:p>
            <a:pPr algn="ctr"/>
            <a:r>
              <a:rPr kumimoji="1" lang="en-US" altLang="ja-JP" sz="2800" dirty="0"/>
              <a:t>am</a:t>
            </a:r>
            <a:endParaRPr kumimoji="1" lang="ja-JP" altLang="en-US" sz="2800" dirty="0"/>
          </a:p>
        </p:txBody>
      </p:sp>
      <p:sp>
        <p:nvSpPr>
          <p:cNvPr id="38" name="テキスト ボックス 37">
            <a:extLst>
              <a:ext uri="{FF2B5EF4-FFF2-40B4-BE49-F238E27FC236}">
                <a16:creationId xmlns:a16="http://schemas.microsoft.com/office/drawing/2014/main" id="{7B1C3751-9FB3-87C2-78CD-0C8B0661F315}"/>
              </a:ext>
            </a:extLst>
          </p:cNvPr>
          <p:cNvSpPr txBox="1"/>
          <p:nvPr/>
        </p:nvSpPr>
        <p:spPr>
          <a:xfrm>
            <a:off x="8071028" y="1473056"/>
            <a:ext cx="1634938" cy="523220"/>
          </a:xfrm>
          <a:prstGeom prst="rect">
            <a:avLst/>
          </a:prstGeom>
          <a:noFill/>
        </p:spPr>
        <p:txBody>
          <a:bodyPr wrap="square" rtlCol="0">
            <a:spAutoFit/>
          </a:bodyPr>
          <a:lstStyle/>
          <a:p>
            <a:pPr algn="ctr"/>
            <a:r>
              <a:rPr kumimoji="1" lang="en-US" altLang="ja-JP" sz="2800" dirty="0"/>
              <a:t>human</a:t>
            </a:r>
            <a:endParaRPr kumimoji="1" lang="ja-JP" altLang="en-US" sz="2800" dirty="0"/>
          </a:p>
        </p:txBody>
      </p:sp>
      <p:cxnSp>
        <p:nvCxnSpPr>
          <p:cNvPr id="40" name="コネクタ: 曲線 39">
            <a:extLst>
              <a:ext uri="{FF2B5EF4-FFF2-40B4-BE49-F238E27FC236}">
                <a16:creationId xmlns:a16="http://schemas.microsoft.com/office/drawing/2014/main" id="{2A871BB9-5BE2-29CA-4867-836FF0F7CA82}"/>
              </a:ext>
            </a:extLst>
          </p:cNvPr>
          <p:cNvCxnSpPr>
            <a:stCxn id="6" idx="0"/>
            <a:endCxn id="12" idx="2"/>
          </p:cNvCxnSpPr>
          <p:nvPr/>
        </p:nvCxnSpPr>
        <p:spPr>
          <a:xfrm rot="5400000" flipH="1" flipV="1">
            <a:off x="3774142" y="1945338"/>
            <a:ext cx="2770097" cy="3747250"/>
          </a:xfrm>
          <a:prstGeom prst="curvedConnector3">
            <a:avLst>
              <a:gd name="adj1" fmla="val 46116"/>
            </a:avLst>
          </a:prstGeom>
          <a:ln w="127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3" name="コネクタ: 曲線 42">
            <a:extLst>
              <a:ext uri="{FF2B5EF4-FFF2-40B4-BE49-F238E27FC236}">
                <a16:creationId xmlns:a16="http://schemas.microsoft.com/office/drawing/2014/main" id="{21D33B56-42F9-9C06-D1E4-5D6F85B8034A}"/>
              </a:ext>
            </a:extLst>
          </p:cNvPr>
          <p:cNvCxnSpPr>
            <a:stCxn id="20" idx="0"/>
            <a:endCxn id="12" idx="2"/>
          </p:cNvCxnSpPr>
          <p:nvPr/>
        </p:nvCxnSpPr>
        <p:spPr>
          <a:xfrm rot="5400000" flipH="1" flipV="1">
            <a:off x="4710954" y="2882150"/>
            <a:ext cx="2770097" cy="1873626"/>
          </a:xfrm>
          <a:prstGeom prst="curvedConnector3">
            <a:avLst/>
          </a:prstGeom>
          <a:ln w="127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5" name="直線矢印コネクタ 44">
            <a:extLst>
              <a:ext uri="{FF2B5EF4-FFF2-40B4-BE49-F238E27FC236}">
                <a16:creationId xmlns:a16="http://schemas.microsoft.com/office/drawing/2014/main" id="{7CC8931D-AF4B-1C20-7858-0DE931F7936C}"/>
              </a:ext>
            </a:extLst>
          </p:cNvPr>
          <p:cNvCxnSpPr>
            <a:stCxn id="22" idx="0"/>
            <a:endCxn id="12" idx="2"/>
          </p:cNvCxnSpPr>
          <p:nvPr/>
        </p:nvCxnSpPr>
        <p:spPr>
          <a:xfrm flipV="1">
            <a:off x="7032812" y="2433914"/>
            <a:ext cx="3" cy="2770097"/>
          </a:xfrm>
          <a:prstGeom prst="straightConnector1">
            <a:avLst/>
          </a:prstGeom>
          <a:ln w="127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7" name="コネクタ: 曲線 46">
            <a:extLst>
              <a:ext uri="{FF2B5EF4-FFF2-40B4-BE49-F238E27FC236}">
                <a16:creationId xmlns:a16="http://schemas.microsoft.com/office/drawing/2014/main" id="{623993DE-5384-3B13-D644-AE85A5396EA5}"/>
              </a:ext>
            </a:extLst>
          </p:cNvPr>
          <p:cNvCxnSpPr>
            <a:stCxn id="24" idx="0"/>
            <a:endCxn id="12" idx="2"/>
          </p:cNvCxnSpPr>
          <p:nvPr/>
        </p:nvCxnSpPr>
        <p:spPr>
          <a:xfrm rot="16200000" flipV="1">
            <a:off x="6584577" y="2882153"/>
            <a:ext cx="2770097" cy="1873620"/>
          </a:xfrm>
          <a:prstGeom prst="curvedConnector3">
            <a:avLst/>
          </a:prstGeom>
          <a:ln w="127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8" name="タイトル 4">
            <a:extLst>
              <a:ext uri="{FF2B5EF4-FFF2-40B4-BE49-F238E27FC236}">
                <a16:creationId xmlns:a16="http://schemas.microsoft.com/office/drawing/2014/main" id="{B636FE7B-9DA1-9B21-27D8-7B02D59339D8}"/>
              </a:ext>
            </a:extLst>
          </p:cNvPr>
          <p:cNvSpPr txBox="1">
            <a:spLocks/>
          </p:cNvSpPr>
          <p:nvPr/>
        </p:nvSpPr>
        <p:spPr>
          <a:xfrm>
            <a:off x="588864" y="261268"/>
            <a:ext cx="10757647" cy="863725"/>
          </a:xfrm>
          <a:prstGeom prst="rect">
            <a:avLst/>
          </a:prstGeom>
        </p:spPr>
        <p:txBody>
          <a:bodyPr/>
          <a:lstStyle>
            <a:lvl1pPr algn="l" defTabSz="914400" rtl="0" eaLnBrk="1" latinLnBrk="0" hangingPunct="1">
              <a:lnSpc>
                <a:spcPct val="90000"/>
              </a:lnSpc>
              <a:spcBef>
                <a:spcPct val="0"/>
              </a:spcBef>
              <a:buNone/>
              <a:defRPr kumimoji="1" sz="4700" i="0" kern="1200" spc="-50" baseline="0">
                <a:solidFill>
                  <a:schemeClr val="tx1">
                    <a:lumMod val="75000"/>
                    <a:lumOff val="25000"/>
                  </a:schemeClr>
                </a:solidFill>
                <a:latin typeface="Meiryo UI" panose="020B0604030504040204" pitchFamily="50" charset="-128"/>
                <a:ea typeface="Meiryo UI" panose="020B0604030504040204" pitchFamily="50" charset="-128"/>
                <a:cs typeface="+mj-cs"/>
              </a:defRPr>
            </a:lvl1pPr>
          </a:lstStyle>
          <a:p>
            <a:pPr algn="ctr"/>
            <a:r>
              <a:rPr lang="en-US" altLang="ja-JP" dirty="0"/>
              <a:t>Context Embedding</a:t>
            </a:r>
            <a:endParaRPr lang="ja-JP" altLang="en-US" dirty="0"/>
          </a:p>
        </p:txBody>
      </p:sp>
    </p:spTree>
    <p:extLst>
      <p:ext uri="{BB962C8B-B14F-4D97-AF65-F5344CB8AC3E}">
        <p14:creationId xmlns:p14="http://schemas.microsoft.com/office/powerpoint/2010/main" val="2959614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EF88FB7-37FB-44E5-E442-C675650ECFAC}"/>
              </a:ext>
            </a:extLst>
          </p:cNvPr>
          <p:cNvSpPr>
            <a:spLocks noGrp="1"/>
          </p:cNvSpPr>
          <p:nvPr>
            <p:ph type="title"/>
          </p:nvPr>
        </p:nvSpPr>
        <p:spPr/>
        <p:txBody>
          <a:bodyPr/>
          <a:lstStyle/>
          <a:p>
            <a:r>
              <a:rPr lang="en-US" altLang="ko-KR" dirty="0"/>
              <a:t>Position Embedding</a:t>
            </a:r>
            <a:endParaRPr lang="ko-KR" altLang="en-US" dirty="0"/>
          </a:p>
        </p:txBody>
      </p:sp>
      <p:sp>
        <p:nvSpPr>
          <p:cNvPr id="5" name="四角形: 角を丸くする 4">
            <a:extLst>
              <a:ext uri="{FF2B5EF4-FFF2-40B4-BE49-F238E27FC236}">
                <a16:creationId xmlns:a16="http://schemas.microsoft.com/office/drawing/2014/main" id="{3A52D171-145B-436C-3EC5-C03501BE0839}"/>
              </a:ext>
            </a:extLst>
          </p:cNvPr>
          <p:cNvSpPr/>
          <p:nvPr/>
        </p:nvSpPr>
        <p:spPr>
          <a:xfrm>
            <a:off x="2468096" y="2474258"/>
            <a:ext cx="7255806" cy="2017059"/>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7200" dirty="0"/>
              <a:t>BERT</a:t>
            </a:r>
            <a:endParaRPr kumimoji="1" lang="ja-JP" altLang="en-US" sz="7200" dirty="0"/>
          </a:p>
        </p:txBody>
      </p:sp>
      <p:sp>
        <p:nvSpPr>
          <p:cNvPr id="6" name="正方形/長方形 5">
            <a:extLst>
              <a:ext uri="{FF2B5EF4-FFF2-40B4-BE49-F238E27FC236}">
                <a16:creationId xmlns:a16="http://schemas.microsoft.com/office/drawing/2014/main" id="{48D86A94-5B9D-80DD-ACF9-39F972E2D83B}"/>
              </a:ext>
            </a:extLst>
          </p:cNvPr>
          <p:cNvSpPr/>
          <p:nvPr/>
        </p:nvSpPr>
        <p:spPr>
          <a:xfrm>
            <a:off x="2468096" y="5634315"/>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EF4DA303-A57C-D8B3-5D7D-6803380847ED}"/>
              </a:ext>
            </a:extLst>
          </p:cNvPr>
          <p:cNvSpPr/>
          <p:nvPr/>
        </p:nvSpPr>
        <p:spPr>
          <a:xfrm>
            <a:off x="2463611" y="4881278"/>
            <a:ext cx="1634938" cy="32272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0</a:t>
            </a:r>
            <a:endParaRPr kumimoji="1" lang="ja-JP" altLang="en-US" dirty="0"/>
          </a:p>
        </p:txBody>
      </p:sp>
      <p:sp>
        <p:nvSpPr>
          <p:cNvPr id="8" name="正方形/長方形 7">
            <a:extLst>
              <a:ext uri="{FF2B5EF4-FFF2-40B4-BE49-F238E27FC236}">
                <a16:creationId xmlns:a16="http://schemas.microsoft.com/office/drawing/2014/main" id="{FBCA2180-17D0-2379-C55F-932790DE61D2}"/>
              </a:ext>
            </a:extLst>
          </p:cNvPr>
          <p:cNvSpPr/>
          <p:nvPr/>
        </p:nvSpPr>
        <p:spPr>
          <a:xfrm>
            <a:off x="4337235" y="4881278"/>
            <a:ext cx="1634938" cy="32272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1</a:t>
            </a:r>
            <a:endParaRPr kumimoji="1" lang="ja-JP" altLang="en-US" dirty="0"/>
          </a:p>
        </p:txBody>
      </p:sp>
      <p:sp>
        <p:nvSpPr>
          <p:cNvPr id="9" name="正方形/長方形 8">
            <a:extLst>
              <a:ext uri="{FF2B5EF4-FFF2-40B4-BE49-F238E27FC236}">
                <a16:creationId xmlns:a16="http://schemas.microsoft.com/office/drawing/2014/main" id="{3D2EB335-8F9D-2885-C8C4-51DD0FF91974}"/>
              </a:ext>
            </a:extLst>
          </p:cNvPr>
          <p:cNvSpPr/>
          <p:nvPr/>
        </p:nvSpPr>
        <p:spPr>
          <a:xfrm>
            <a:off x="6210861" y="4881278"/>
            <a:ext cx="1634938" cy="322729"/>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2</a:t>
            </a:r>
            <a:endParaRPr kumimoji="1" lang="ja-JP" altLang="en-US" dirty="0"/>
          </a:p>
        </p:txBody>
      </p:sp>
      <p:sp>
        <p:nvSpPr>
          <p:cNvPr id="10" name="正方形/長方形 9">
            <a:extLst>
              <a:ext uri="{FF2B5EF4-FFF2-40B4-BE49-F238E27FC236}">
                <a16:creationId xmlns:a16="http://schemas.microsoft.com/office/drawing/2014/main" id="{EA18EDFC-DD73-5681-859F-A2CF1198A020}"/>
              </a:ext>
            </a:extLst>
          </p:cNvPr>
          <p:cNvSpPr/>
          <p:nvPr/>
        </p:nvSpPr>
        <p:spPr>
          <a:xfrm>
            <a:off x="8084481" y="4881278"/>
            <a:ext cx="1634938" cy="32272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3</a:t>
            </a:r>
            <a:endParaRPr kumimoji="1" lang="ja-JP" altLang="en-US" dirty="0"/>
          </a:p>
        </p:txBody>
      </p:sp>
      <p:cxnSp>
        <p:nvCxnSpPr>
          <p:cNvPr id="11" name="直線矢印コネクタ 10">
            <a:extLst>
              <a:ext uri="{FF2B5EF4-FFF2-40B4-BE49-F238E27FC236}">
                <a16:creationId xmlns:a16="http://schemas.microsoft.com/office/drawing/2014/main" id="{9FB76893-F8A9-5249-C842-8C8B6B840151}"/>
              </a:ext>
            </a:extLst>
          </p:cNvPr>
          <p:cNvCxnSpPr>
            <a:cxnSpLocks/>
          </p:cNvCxnSpPr>
          <p:nvPr/>
        </p:nvCxnSpPr>
        <p:spPr>
          <a:xfrm flipV="1">
            <a:off x="3285565" y="4504764"/>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正方形/長方形 11">
            <a:extLst>
              <a:ext uri="{FF2B5EF4-FFF2-40B4-BE49-F238E27FC236}">
                <a16:creationId xmlns:a16="http://schemas.microsoft.com/office/drawing/2014/main" id="{FF308431-40F9-A6A9-4548-3E5711A23A2C}"/>
              </a:ext>
            </a:extLst>
          </p:cNvPr>
          <p:cNvSpPr/>
          <p:nvPr/>
        </p:nvSpPr>
        <p:spPr>
          <a:xfrm>
            <a:off x="4341720" y="5634315"/>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3" name="直線矢印コネクタ 12">
            <a:extLst>
              <a:ext uri="{FF2B5EF4-FFF2-40B4-BE49-F238E27FC236}">
                <a16:creationId xmlns:a16="http://schemas.microsoft.com/office/drawing/2014/main" id="{BED8AB47-6A2C-15E0-1219-E2338E671A83}"/>
              </a:ext>
            </a:extLst>
          </p:cNvPr>
          <p:cNvCxnSpPr>
            <a:cxnSpLocks/>
          </p:cNvCxnSpPr>
          <p:nvPr/>
        </p:nvCxnSpPr>
        <p:spPr>
          <a:xfrm flipV="1">
            <a:off x="5159189" y="4504764"/>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正方形/長方形 13">
            <a:extLst>
              <a:ext uri="{FF2B5EF4-FFF2-40B4-BE49-F238E27FC236}">
                <a16:creationId xmlns:a16="http://schemas.microsoft.com/office/drawing/2014/main" id="{1FEC21A7-011F-5A1D-2A07-4FC30E3F338E}"/>
              </a:ext>
            </a:extLst>
          </p:cNvPr>
          <p:cNvSpPr/>
          <p:nvPr/>
        </p:nvSpPr>
        <p:spPr>
          <a:xfrm>
            <a:off x="6215343" y="5634315"/>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5" name="直線矢印コネクタ 14">
            <a:extLst>
              <a:ext uri="{FF2B5EF4-FFF2-40B4-BE49-F238E27FC236}">
                <a16:creationId xmlns:a16="http://schemas.microsoft.com/office/drawing/2014/main" id="{2AC4D18E-0CF3-6DC1-E692-24292E39C938}"/>
              </a:ext>
            </a:extLst>
          </p:cNvPr>
          <p:cNvCxnSpPr>
            <a:cxnSpLocks/>
          </p:cNvCxnSpPr>
          <p:nvPr/>
        </p:nvCxnSpPr>
        <p:spPr>
          <a:xfrm flipV="1">
            <a:off x="7032812" y="4504764"/>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正方形/長方形 15">
            <a:extLst>
              <a:ext uri="{FF2B5EF4-FFF2-40B4-BE49-F238E27FC236}">
                <a16:creationId xmlns:a16="http://schemas.microsoft.com/office/drawing/2014/main" id="{77AA7B01-671A-60AC-6CA6-6D88181223EE}"/>
              </a:ext>
            </a:extLst>
          </p:cNvPr>
          <p:cNvSpPr/>
          <p:nvPr/>
        </p:nvSpPr>
        <p:spPr>
          <a:xfrm>
            <a:off x="8088966" y="5634315"/>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7" name="直線矢印コネクタ 16">
            <a:extLst>
              <a:ext uri="{FF2B5EF4-FFF2-40B4-BE49-F238E27FC236}">
                <a16:creationId xmlns:a16="http://schemas.microsoft.com/office/drawing/2014/main" id="{98DDF160-37E5-2AE2-31BB-BD9907F455DD}"/>
              </a:ext>
            </a:extLst>
          </p:cNvPr>
          <p:cNvCxnSpPr>
            <a:cxnSpLocks/>
          </p:cNvCxnSpPr>
          <p:nvPr/>
        </p:nvCxnSpPr>
        <p:spPr>
          <a:xfrm flipV="1">
            <a:off x="8906435" y="4504764"/>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十字形 21">
            <a:extLst>
              <a:ext uri="{FF2B5EF4-FFF2-40B4-BE49-F238E27FC236}">
                <a16:creationId xmlns:a16="http://schemas.microsoft.com/office/drawing/2014/main" id="{941484CD-2337-8F19-CD06-0587723401C1}"/>
              </a:ext>
            </a:extLst>
          </p:cNvPr>
          <p:cNvSpPr/>
          <p:nvPr/>
        </p:nvSpPr>
        <p:spPr>
          <a:xfrm>
            <a:off x="3092820" y="5230903"/>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十字形 22">
            <a:extLst>
              <a:ext uri="{FF2B5EF4-FFF2-40B4-BE49-F238E27FC236}">
                <a16:creationId xmlns:a16="http://schemas.microsoft.com/office/drawing/2014/main" id="{EEC8640D-9757-6B91-C428-6B39BF34F112}"/>
              </a:ext>
            </a:extLst>
          </p:cNvPr>
          <p:cNvSpPr/>
          <p:nvPr/>
        </p:nvSpPr>
        <p:spPr>
          <a:xfrm>
            <a:off x="4966444" y="5230903"/>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十字形 23">
            <a:extLst>
              <a:ext uri="{FF2B5EF4-FFF2-40B4-BE49-F238E27FC236}">
                <a16:creationId xmlns:a16="http://schemas.microsoft.com/office/drawing/2014/main" id="{086FB1C4-BBDA-D5C6-A226-905AF667A8A9}"/>
              </a:ext>
            </a:extLst>
          </p:cNvPr>
          <p:cNvSpPr/>
          <p:nvPr/>
        </p:nvSpPr>
        <p:spPr>
          <a:xfrm>
            <a:off x="6840068" y="5230903"/>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十字形 24">
            <a:extLst>
              <a:ext uri="{FF2B5EF4-FFF2-40B4-BE49-F238E27FC236}">
                <a16:creationId xmlns:a16="http://schemas.microsoft.com/office/drawing/2014/main" id="{1DB1F6C9-F3DA-9D6D-2575-BA6A3E08A31E}"/>
              </a:ext>
            </a:extLst>
          </p:cNvPr>
          <p:cNvSpPr/>
          <p:nvPr/>
        </p:nvSpPr>
        <p:spPr>
          <a:xfrm>
            <a:off x="8713690" y="5230903"/>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1820857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1A32F6D-84AB-14EE-7118-460E7DA70881}"/>
              </a:ext>
            </a:extLst>
          </p:cNvPr>
          <p:cNvSpPr>
            <a:spLocks noGrp="1"/>
          </p:cNvSpPr>
          <p:nvPr>
            <p:ph type="title"/>
          </p:nvPr>
        </p:nvSpPr>
        <p:spPr/>
        <p:txBody>
          <a:bodyPr/>
          <a:lstStyle/>
          <a:p>
            <a:r>
              <a:rPr kumimoji="1" lang="en-US" altLang="ja-JP" dirty="0"/>
              <a:t>Masked Language Model (MLM)</a:t>
            </a:r>
            <a:endParaRPr kumimoji="1" lang="ja-JP" altLang="en-US" dirty="0"/>
          </a:p>
        </p:txBody>
      </p:sp>
      <p:sp>
        <p:nvSpPr>
          <p:cNvPr id="3" name="コンテンツ プレースホルダー 2">
            <a:extLst>
              <a:ext uri="{FF2B5EF4-FFF2-40B4-BE49-F238E27FC236}">
                <a16:creationId xmlns:a16="http://schemas.microsoft.com/office/drawing/2014/main" id="{34FCC68D-C5A6-373E-2E28-EF54F7CEB4B5}"/>
              </a:ext>
            </a:extLst>
          </p:cNvPr>
          <p:cNvSpPr>
            <a:spLocks noGrp="1"/>
          </p:cNvSpPr>
          <p:nvPr>
            <p:ph idx="1"/>
          </p:nvPr>
        </p:nvSpPr>
        <p:spPr>
          <a:xfrm>
            <a:off x="1097280" y="2000626"/>
            <a:ext cx="10058400" cy="1616634"/>
          </a:xfrm>
        </p:spPr>
        <p:txBody>
          <a:bodyPr>
            <a:normAutofit lnSpcReduction="10000"/>
          </a:bodyPr>
          <a:lstStyle/>
          <a:p>
            <a:r>
              <a:rPr kumimoji="1" lang="ja-JP" altLang="en-US" sz="3200" dirty="0"/>
              <a:t>全体の訓練データである、</a:t>
            </a:r>
            <a:r>
              <a:rPr lang="ja-JP" altLang="en-US" sz="3200" dirty="0"/>
              <a:t>入力テキストの中、</a:t>
            </a:r>
            <a:r>
              <a:rPr kumimoji="1" lang="en-US" altLang="ja-JP" sz="3200" dirty="0"/>
              <a:t>15</a:t>
            </a:r>
            <a:r>
              <a:rPr lang="ja-JP" altLang="en-US" sz="3200" dirty="0"/>
              <a:t>％単語をランダムに選び、</a:t>
            </a:r>
            <a:r>
              <a:rPr lang="en-US" altLang="ja-JP" sz="3200" dirty="0"/>
              <a:t>Masking</a:t>
            </a:r>
            <a:r>
              <a:rPr lang="ja-JP" altLang="en-US" sz="3200" dirty="0"/>
              <a:t>した後、</a:t>
            </a:r>
            <a:r>
              <a:rPr lang="en-US" altLang="ja-JP" sz="3200" dirty="0"/>
              <a:t>Masking</a:t>
            </a:r>
            <a:r>
              <a:rPr lang="ja-JP" altLang="en-US" sz="3200" dirty="0"/>
              <a:t>された単語の予測をすることで文脈を理解していく。</a:t>
            </a:r>
            <a:endParaRPr lang="en-US" altLang="ja-JP" sz="3200" dirty="0"/>
          </a:p>
          <a:p>
            <a:endParaRPr kumimoji="1" lang="ja-JP" altLang="en-US" sz="3200" dirty="0"/>
          </a:p>
        </p:txBody>
      </p:sp>
      <p:graphicFrame>
        <p:nvGraphicFramePr>
          <p:cNvPr id="9" name="グラフ 8">
            <a:extLst>
              <a:ext uri="{FF2B5EF4-FFF2-40B4-BE49-F238E27FC236}">
                <a16:creationId xmlns:a16="http://schemas.microsoft.com/office/drawing/2014/main" id="{2D7D8C3F-F6D9-123B-0742-7634ED02FA91}"/>
              </a:ext>
            </a:extLst>
          </p:cNvPr>
          <p:cNvGraphicFramePr/>
          <p:nvPr>
            <p:extLst>
              <p:ext uri="{D42A27DB-BD31-4B8C-83A1-F6EECF244321}">
                <p14:modId xmlns:p14="http://schemas.microsoft.com/office/powerpoint/2010/main" val="2451221810"/>
              </p:ext>
            </p:extLst>
          </p:nvPr>
        </p:nvGraphicFramePr>
        <p:xfrm>
          <a:off x="-1262946" y="3692015"/>
          <a:ext cx="12664440" cy="2857251"/>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4777748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58FBFED-7A83-DC48-63E8-90EBC577F50B}"/>
              </a:ext>
            </a:extLst>
          </p:cNvPr>
          <p:cNvSpPr>
            <a:spLocks noGrp="1"/>
          </p:cNvSpPr>
          <p:nvPr>
            <p:ph type="title"/>
          </p:nvPr>
        </p:nvSpPr>
        <p:spPr/>
        <p:txBody>
          <a:bodyPr/>
          <a:lstStyle/>
          <a:p>
            <a:r>
              <a:rPr kumimoji="1" lang="en-US" altLang="ja-JP" dirty="0"/>
              <a:t>Next Sentence Prediction (NSP)</a:t>
            </a:r>
            <a:endParaRPr kumimoji="1" lang="ja-JP" altLang="en-US" dirty="0"/>
          </a:p>
        </p:txBody>
      </p:sp>
      <p:sp>
        <p:nvSpPr>
          <p:cNvPr id="3" name="コンテンツ プレースホルダー 2">
            <a:extLst>
              <a:ext uri="{FF2B5EF4-FFF2-40B4-BE49-F238E27FC236}">
                <a16:creationId xmlns:a16="http://schemas.microsoft.com/office/drawing/2014/main" id="{8E312B25-52FD-F1A5-58CF-6040678A09FB}"/>
              </a:ext>
            </a:extLst>
          </p:cNvPr>
          <p:cNvSpPr>
            <a:spLocks noGrp="1"/>
          </p:cNvSpPr>
          <p:nvPr>
            <p:ph idx="1"/>
          </p:nvPr>
        </p:nvSpPr>
        <p:spPr>
          <a:xfrm>
            <a:off x="1097280" y="1973732"/>
            <a:ext cx="10058400" cy="1589739"/>
          </a:xfrm>
        </p:spPr>
        <p:txBody>
          <a:bodyPr>
            <a:normAutofit lnSpcReduction="10000"/>
          </a:bodyPr>
          <a:lstStyle/>
          <a:p>
            <a:r>
              <a:rPr lang="ja-JP" altLang="en-US" sz="3200" dirty="0">
                <a:solidFill>
                  <a:srgbClr val="0070C0"/>
                </a:solidFill>
              </a:rPr>
              <a:t>繋がる二つの</a:t>
            </a:r>
            <a:r>
              <a:rPr lang="en-US" altLang="ja-JP" sz="3200" dirty="0">
                <a:solidFill>
                  <a:srgbClr val="0070C0"/>
                </a:solidFill>
              </a:rPr>
              <a:t>”</a:t>
            </a:r>
            <a:r>
              <a:rPr lang="ja-JP" altLang="en-US" sz="3200" dirty="0">
                <a:solidFill>
                  <a:srgbClr val="0070C0"/>
                </a:solidFill>
              </a:rPr>
              <a:t>文章</a:t>
            </a:r>
            <a:r>
              <a:rPr lang="en-US" altLang="ja-JP" sz="3200" dirty="0">
                <a:solidFill>
                  <a:srgbClr val="0070C0"/>
                </a:solidFill>
              </a:rPr>
              <a:t>”</a:t>
            </a:r>
            <a:r>
              <a:rPr lang="ja-JP" altLang="en-US" sz="3200" dirty="0"/>
              <a:t>と</a:t>
            </a:r>
            <a:r>
              <a:rPr lang="ja-JP" altLang="en-US" sz="3200" dirty="0">
                <a:solidFill>
                  <a:schemeClr val="accent1"/>
                </a:solidFill>
              </a:rPr>
              <a:t>繋がらない二つの</a:t>
            </a:r>
            <a:r>
              <a:rPr lang="en-US" altLang="ja-JP" sz="3200" dirty="0">
                <a:solidFill>
                  <a:schemeClr val="accent1"/>
                </a:solidFill>
              </a:rPr>
              <a:t>”</a:t>
            </a:r>
            <a:r>
              <a:rPr lang="ja-JP" altLang="en-US" sz="3200" dirty="0">
                <a:solidFill>
                  <a:schemeClr val="accent1"/>
                </a:solidFill>
              </a:rPr>
              <a:t>文章</a:t>
            </a:r>
            <a:r>
              <a:rPr lang="en-US" altLang="ja-JP" sz="3200" dirty="0">
                <a:solidFill>
                  <a:schemeClr val="accent1"/>
                </a:solidFill>
              </a:rPr>
              <a:t>”</a:t>
            </a:r>
            <a:r>
              <a:rPr lang="ja-JP" altLang="en-US" sz="3200" dirty="0"/>
              <a:t>を</a:t>
            </a:r>
            <a:r>
              <a:rPr lang="en-US" altLang="ja-JP" sz="3200" dirty="0">
                <a:solidFill>
                  <a:srgbClr val="0070C0"/>
                </a:solidFill>
              </a:rPr>
              <a:t>50</a:t>
            </a:r>
            <a:r>
              <a:rPr lang="en-US" altLang="ja-JP" sz="3200" dirty="0"/>
              <a:t>:</a:t>
            </a:r>
            <a:r>
              <a:rPr lang="en-US" altLang="ja-JP" sz="3200" dirty="0">
                <a:solidFill>
                  <a:schemeClr val="accent1"/>
                </a:solidFill>
              </a:rPr>
              <a:t>50</a:t>
            </a:r>
            <a:r>
              <a:rPr lang="ja-JP" altLang="en-US" sz="3200" dirty="0"/>
              <a:t>の比率で入力し、繋がるか否か</a:t>
            </a:r>
            <a:r>
              <a:rPr lang="en-US" altLang="ja-JP" sz="3200" dirty="0"/>
              <a:t>Binary Classification</a:t>
            </a:r>
            <a:r>
              <a:rPr lang="ja-JP" altLang="en-US" sz="3200" dirty="0"/>
              <a:t>をする問題を解かせる。</a:t>
            </a:r>
            <a:endParaRPr lang="en-US" altLang="ja-JP" sz="3200" dirty="0"/>
          </a:p>
        </p:txBody>
      </p:sp>
      <p:sp>
        <p:nvSpPr>
          <p:cNvPr id="4" name="四角形: 角を丸くする 3">
            <a:extLst>
              <a:ext uri="{FF2B5EF4-FFF2-40B4-BE49-F238E27FC236}">
                <a16:creationId xmlns:a16="http://schemas.microsoft.com/office/drawing/2014/main" id="{757E3B3C-E3D4-C333-30F1-C71E8B349759}"/>
              </a:ext>
            </a:extLst>
          </p:cNvPr>
          <p:cNvSpPr/>
          <p:nvPr/>
        </p:nvSpPr>
        <p:spPr>
          <a:xfrm>
            <a:off x="1494776" y="4574984"/>
            <a:ext cx="9135571" cy="924864"/>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7200" dirty="0"/>
              <a:t>BERT</a:t>
            </a:r>
            <a:endParaRPr kumimoji="1" lang="ja-JP" altLang="en-US" sz="7200" dirty="0"/>
          </a:p>
        </p:txBody>
      </p:sp>
      <p:sp>
        <p:nvSpPr>
          <p:cNvPr id="5" name="テキスト ボックス 4">
            <a:extLst>
              <a:ext uri="{FF2B5EF4-FFF2-40B4-BE49-F238E27FC236}">
                <a16:creationId xmlns:a16="http://schemas.microsoft.com/office/drawing/2014/main" id="{F0625D65-D91C-2E9D-466C-40B12499AB9A}"/>
              </a:ext>
            </a:extLst>
          </p:cNvPr>
          <p:cNvSpPr txBox="1"/>
          <p:nvPr/>
        </p:nvSpPr>
        <p:spPr>
          <a:xfrm>
            <a:off x="1280158" y="6027269"/>
            <a:ext cx="10270865" cy="369332"/>
          </a:xfrm>
          <a:prstGeom prst="rect">
            <a:avLst/>
          </a:prstGeom>
          <a:noFill/>
        </p:spPr>
        <p:txBody>
          <a:bodyPr wrap="square" rtlCol="0">
            <a:spAutoFit/>
          </a:bodyPr>
          <a:lstStyle/>
          <a:p>
            <a:r>
              <a:rPr kumimoji="1" lang="en-US" altLang="ja-JP" dirty="0"/>
              <a:t>[CLS]      I       am         a      </a:t>
            </a:r>
            <a:r>
              <a:rPr kumimoji="1" lang="en-US" altLang="ja-JP" b="1" dirty="0">
                <a:solidFill>
                  <a:srgbClr val="FF0000"/>
                </a:solidFill>
              </a:rPr>
              <a:t>king</a:t>
            </a:r>
            <a:r>
              <a:rPr kumimoji="1" lang="en-US" altLang="ja-JP" dirty="0"/>
              <a:t>      of        To    ##kai [SEP]   my  </a:t>
            </a:r>
            <a:r>
              <a:rPr kumimoji="1" lang="en-US" altLang="ja-JP" b="1" dirty="0">
                <a:solidFill>
                  <a:srgbClr val="FF0000"/>
                </a:solidFill>
              </a:rPr>
              <a:t>[MASK]</a:t>
            </a:r>
            <a:r>
              <a:rPr kumimoji="1" lang="en-US" altLang="ja-JP" dirty="0"/>
              <a:t>    is  </a:t>
            </a:r>
            <a:r>
              <a:rPr kumimoji="1" lang="en-US" altLang="ja-JP" sz="1400" dirty="0"/>
              <a:t>information </a:t>
            </a:r>
            <a:r>
              <a:rPr kumimoji="1" lang="en-US" altLang="ja-JP" sz="1400" b="1" dirty="0">
                <a:solidFill>
                  <a:srgbClr val="FF0000"/>
                </a:solidFill>
              </a:rPr>
              <a:t>science</a:t>
            </a:r>
            <a:r>
              <a:rPr kumimoji="1" lang="en-US" altLang="ja-JP" sz="1400" dirty="0"/>
              <a:t> </a:t>
            </a:r>
            <a:r>
              <a:rPr kumimoji="1" lang="en-US" altLang="ja-JP" dirty="0"/>
              <a:t>[SEP]</a:t>
            </a:r>
            <a:endParaRPr kumimoji="1" lang="ja-JP" altLang="en-US" dirty="0"/>
          </a:p>
        </p:txBody>
      </p:sp>
      <p:sp>
        <p:nvSpPr>
          <p:cNvPr id="6" name="正方形/長方形 5">
            <a:extLst>
              <a:ext uri="{FF2B5EF4-FFF2-40B4-BE49-F238E27FC236}">
                <a16:creationId xmlns:a16="http://schemas.microsoft.com/office/drawing/2014/main" id="{7CF3F0F8-25CE-EAFE-F1F1-BCBA31103D7C}"/>
              </a:ext>
            </a:extLst>
          </p:cNvPr>
          <p:cNvSpPr/>
          <p:nvPr/>
        </p:nvSpPr>
        <p:spPr>
          <a:xfrm>
            <a:off x="1494776" y="5830938"/>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a:extLst>
              <a:ext uri="{FF2B5EF4-FFF2-40B4-BE49-F238E27FC236}">
                <a16:creationId xmlns:a16="http://schemas.microsoft.com/office/drawing/2014/main" id="{B46AB0C7-F7F9-942A-9D20-054A0AE4AD30}"/>
              </a:ext>
            </a:extLst>
          </p:cNvPr>
          <p:cNvSpPr/>
          <p:nvPr/>
        </p:nvSpPr>
        <p:spPr>
          <a:xfrm>
            <a:off x="2117823" y="5830938"/>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正方形/長方形 21">
            <a:extLst>
              <a:ext uri="{FF2B5EF4-FFF2-40B4-BE49-F238E27FC236}">
                <a16:creationId xmlns:a16="http://schemas.microsoft.com/office/drawing/2014/main" id="{6E493E65-62E7-1928-4317-2640C7631C22}"/>
              </a:ext>
            </a:extLst>
          </p:cNvPr>
          <p:cNvSpPr/>
          <p:nvPr/>
        </p:nvSpPr>
        <p:spPr>
          <a:xfrm>
            <a:off x="2740870" y="5830937"/>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正方形/長方形 22">
            <a:extLst>
              <a:ext uri="{FF2B5EF4-FFF2-40B4-BE49-F238E27FC236}">
                <a16:creationId xmlns:a16="http://schemas.microsoft.com/office/drawing/2014/main" id="{BA3B0D3D-1E9D-7D08-F5BF-5270BBE14098}"/>
              </a:ext>
            </a:extLst>
          </p:cNvPr>
          <p:cNvSpPr/>
          <p:nvPr/>
        </p:nvSpPr>
        <p:spPr>
          <a:xfrm>
            <a:off x="3363917" y="5830936"/>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正方形/長方形 23">
            <a:extLst>
              <a:ext uri="{FF2B5EF4-FFF2-40B4-BE49-F238E27FC236}">
                <a16:creationId xmlns:a16="http://schemas.microsoft.com/office/drawing/2014/main" id="{D60AA7CF-0779-F71F-22ED-8B23570FA439}"/>
              </a:ext>
            </a:extLst>
          </p:cNvPr>
          <p:cNvSpPr/>
          <p:nvPr/>
        </p:nvSpPr>
        <p:spPr>
          <a:xfrm>
            <a:off x="3986964" y="5836708"/>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正方形/長方形 24">
            <a:extLst>
              <a:ext uri="{FF2B5EF4-FFF2-40B4-BE49-F238E27FC236}">
                <a16:creationId xmlns:a16="http://schemas.microsoft.com/office/drawing/2014/main" id="{76DDB928-CC69-3A22-D48E-FE5178616F94}"/>
              </a:ext>
            </a:extLst>
          </p:cNvPr>
          <p:cNvSpPr/>
          <p:nvPr/>
        </p:nvSpPr>
        <p:spPr>
          <a:xfrm>
            <a:off x="4610011" y="5830936"/>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正方形/長方形 25">
            <a:extLst>
              <a:ext uri="{FF2B5EF4-FFF2-40B4-BE49-F238E27FC236}">
                <a16:creationId xmlns:a16="http://schemas.microsoft.com/office/drawing/2014/main" id="{BC3E2094-81A9-0815-29BC-A078849B4E94}"/>
              </a:ext>
            </a:extLst>
          </p:cNvPr>
          <p:cNvSpPr/>
          <p:nvPr/>
        </p:nvSpPr>
        <p:spPr>
          <a:xfrm>
            <a:off x="5233058" y="5830936"/>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正方形/長方形 26">
            <a:extLst>
              <a:ext uri="{FF2B5EF4-FFF2-40B4-BE49-F238E27FC236}">
                <a16:creationId xmlns:a16="http://schemas.microsoft.com/office/drawing/2014/main" id="{10BD722E-D50E-2514-AEB3-4B1952F9C3DD}"/>
              </a:ext>
            </a:extLst>
          </p:cNvPr>
          <p:cNvSpPr/>
          <p:nvPr/>
        </p:nvSpPr>
        <p:spPr>
          <a:xfrm>
            <a:off x="5856105" y="5830938"/>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正方形/長方形 27">
            <a:extLst>
              <a:ext uri="{FF2B5EF4-FFF2-40B4-BE49-F238E27FC236}">
                <a16:creationId xmlns:a16="http://schemas.microsoft.com/office/drawing/2014/main" id="{50D89A8E-5BA3-E3B5-C180-110213110FB3}"/>
              </a:ext>
            </a:extLst>
          </p:cNvPr>
          <p:cNvSpPr/>
          <p:nvPr/>
        </p:nvSpPr>
        <p:spPr>
          <a:xfrm>
            <a:off x="6479152" y="5830936"/>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正方形/長方形 28">
            <a:extLst>
              <a:ext uri="{FF2B5EF4-FFF2-40B4-BE49-F238E27FC236}">
                <a16:creationId xmlns:a16="http://schemas.microsoft.com/office/drawing/2014/main" id="{A95DDA23-C172-4C4E-C02A-EC057255CFAB}"/>
              </a:ext>
            </a:extLst>
          </p:cNvPr>
          <p:cNvSpPr/>
          <p:nvPr/>
        </p:nvSpPr>
        <p:spPr>
          <a:xfrm>
            <a:off x="7102199" y="5830935"/>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正方形/長方形 29">
            <a:extLst>
              <a:ext uri="{FF2B5EF4-FFF2-40B4-BE49-F238E27FC236}">
                <a16:creationId xmlns:a16="http://schemas.microsoft.com/office/drawing/2014/main" id="{EFD7CCB4-9AB5-8C45-1443-122012232663}"/>
              </a:ext>
            </a:extLst>
          </p:cNvPr>
          <p:cNvSpPr/>
          <p:nvPr/>
        </p:nvSpPr>
        <p:spPr>
          <a:xfrm>
            <a:off x="7725246" y="5830935"/>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正方形/長方形 30">
            <a:extLst>
              <a:ext uri="{FF2B5EF4-FFF2-40B4-BE49-F238E27FC236}">
                <a16:creationId xmlns:a16="http://schemas.microsoft.com/office/drawing/2014/main" id="{3942159E-49C2-052A-F2B6-C72F23D58767}"/>
              </a:ext>
            </a:extLst>
          </p:cNvPr>
          <p:cNvSpPr/>
          <p:nvPr/>
        </p:nvSpPr>
        <p:spPr>
          <a:xfrm>
            <a:off x="8348293" y="5830935"/>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正方形/長方形 31">
            <a:extLst>
              <a:ext uri="{FF2B5EF4-FFF2-40B4-BE49-F238E27FC236}">
                <a16:creationId xmlns:a16="http://schemas.microsoft.com/office/drawing/2014/main" id="{E8160AB3-FC3B-F318-FE34-ACE44614A70D}"/>
              </a:ext>
            </a:extLst>
          </p:cNvPr>
          <p:cNvSpPr/>
          <p:nvPr/>
        </p:nvSpPr>
        <p:spPr>
          <a:xfrm>
            <a:off x="8971340" y="5830935"/>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正方形/長方形 32">
            <a:extLst>
              <a:ext uri="{FF2B5EF4-FFF2-40B4-BE49-F238E27FC236}">
                <a16:creationId xmlns:a16="http://schemas.microsoft.com/office/drawing/2014/main" id="{783803E1-C2A5-3E7C-96CA-FC2B12DF5EDE}"/>
              </a:ext>
            </a:extLst>
          </p:cNvPr>
          <p:cNvSpPr/>
          <p:nvPr/>
        </p:nvSpPr>
        <p:spPr>
          <a:xfrm>
            <a:off x="9594387" y="5830935"/>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正方形/長方形 33">
            <a:extLst>
              <a:ext uri="{FF2B5EF4-FFF2-40B4-BE49-F238E27FC236}">
                <a16:creationId xmlns:a16="http://schemas.microsoft.com/office/drawing/2014/main" id="{C61EE21A-0BF8-5682-C0DC-C8A98FAAE88F}"/>
              </a:ext>
            </a:extLst>
          </p:cNvPr>
          <p:cNvSpPr/>
          <p:nvPr/>
        </p:nvSpPr>
        <p:spPr>
          <a:xfrm>
            <a:off x="10217434" y="5830935"/>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矢印: 上 34">
            <a:extLst>
              <a:ext uri="{FF2B5EF4-FFF2-40B4-BE49-F238E27FC236}">
                <a16:creationId xmlns:a16="http://schemas.microsoft.com/office/drawing/2014/main" id="{B1B5C0D3-980A-380A-7034-5FE9D4D40325}"/>
              </a:ext>
            </a:extLst>
          </p:cNvPr>
          <p:cNvSpPr/>
          <p:nvPr/>
        </p:nvSpPr>
        <p:spPr>
          <a:xfrm>
            <a:off x="2223512" y="5550018"/>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矢印: 上 35">
            <a:extLst>
              <a:ext uri="{FF2B5EF4-FFF2-40B4-BE49-F238E27FC236}">
                <a16:creationId xmlns:a16="http://schemas.microsoft.com/office/drawing/2014/main" id="{70DD8292-A730-1FD0-E9F4-E5A00DB39256}"/>
              </a:ext>
            </a:extLst>
          </p:cNvPr>
          <p:cNvSpPr/>
          <p:nvPr/>
        </p:nvSpPr>
        <p:spPr>
          <a:xfrm>
            <a:off x="1598147" y="5541732"/>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矢印: 上 36">
            <a:extLst>
              <a:ext uri="{FF2B5EF4-FFF2-40B4-BE49-F238E27FC236}">
                <a16:creationId xmlns:a16="http://schemas.microsoft.com/office/drawing/2014/main" id="{8CEA6C2E-78F6-9DE0-E63C-B4A5F76A12EF}"/>
              </a:ext>
            </a:extLst>
          </p:cNvPr>
          <p:cNvSpPr/>
          <p:nvPr/>
        </p:nvSpPr>
        <p:spPr>
          <a:xfrm>
            <a:off x="2846559" y="5554527"/>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矢印: 上 37">
            <a:extLst>
              <a:ext uri="{FF2B5EF4-FFF2-40B4-BE49-F238E27FC236}">
                <a16:creationId xmlns:a16="http://schemas.microsoft.com/office/drawing/2014/main" id="{DF3DD846-EF8F-9585-6C2B-0BD8B46B089C}"/>
              </a:ext>
            </a:extLst>
          </p:cNvPr>
          <p:cNvSpPr/>
          <p:nvPr/>
        </p:nvSpPr>
        <p:spPr>
          <a:xfrm>
            <a:off x="3456416" y="5554527"/>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矢印: 上 38">
            <a:extLst>
              <a:ext uri="{FF2B5EF4-FFF2-40B4-BE49-F238E27FC236}">
                <a16:creationId xmlns:a16="http://schemas.microsoft.com/office/drawing/2014/main" id="{AC6941DF-6714-022B-17B1-F04C807A7B9D}"/>
              </a:ext>
            </a:extLst>
          </p:cNvPr>
          <p:cNvSpPr/>
          <p:nvPr/>
        </p:nvSpPr>
        <p:spPr>
          <a:xfrm>
            <a:off x="4084899" y="5544930"/>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矢印: 上 39">
            <a:extLst>
              <a:ext uri="{FF2B5EF4-FFF2-40B4-BE49-F238E27FC236}">
                <a16:creationId xmlns:a16="http://schemas.microsoft.com/office/drawing/2014/main" id="{201C26CF-1717-8994-8657-583980AD3467}"/>
              </a:ext>
            </a:extLst>
          </p:cNvPr>
          <p:cNvSpPr/>
          <p:nvPr/>
        </p:nvSpPr>
        <p:spPr>
          <a:xfrm>
            <a:off x="4715700" y="5554527"/>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矢印: 上 40">
            <a:extLst>
              <a:ext uri="{FF2B5EF4-FFF2-40B4-BE49-F238E27FC236}">
                <a16:creationId xmlns:a16="http://schemas.microsoft.com/office/drawing/2014/main" id="{8B5A6A6E-5AB2-C5EE-AC4D-53DFE02D5AB3}"/>
              </a:ext>
            </a:extLst>
          </p:cNvPr>
          <p:cNvSpPr/>
          <p:nvPr/>
        </p:nvSpPr>
        <p:spPr>
          <a:xfrm>
            <a:off x="5322102" y="5547522"/>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矢印: 上 41">
            <a:extLst>
              <a:ext uri="{FF2B5EF4-FFF2-40B4-BE49-F238E27FC236}">
                <a16:creationId xmlns:a16="http://schemas.microsoft.com/office/drawing/2014/main" id="{EF5C6F38-4A59-3438-9D27-02B06C62441B}"/>
              </a:ext>
            </a:extLst>
          </p:cNvPr>
          <p:cNvSpPr/>
          <p:nvPr/>
        </p:nvSpPr>
        <p:spPr>
          <a:xfrm>
            <a:off x="5941384" y="5547522"/>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矢印: 上 42">
            <a:extLst>
              <a:ext uri="{FF2B5EF4-FFF2-40B4-BE49-F238E27FC236}">
                <a16:creationId xmlns:a16="http://schemas.microsoft.com/office/drawing/2014/main" id="{E9C9ED57-48E9-E7B6-D7EC-3E0A044B8036}"/>
              </a:ext>
            </a:extLst>
          </p:cNvPr>
          <p:cNvSpPr/>
          <p:nvPr/>
        </p:nvSpPr>
        <p:spPr>
          <a:xfrm>
            <a:off x="6569689" y="5547522"/>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矢印: 上 43">
            <a:extLst>
              <a:ext uri="{FF2B5EF4-FFF2-40B4-BE49-F238E27FC236}">
                <a16:creationId xmlns:a16="http://schemas.microsoft.com/office/drawing/2014/main" id="{5EA89776-AFD1-05A1-8FB7-5B8D249B5095}"/>
              </a:ext>
            </a:extLst>
          </p:cNvPr>
          <p:cNvSpPr/>
          <p:nvPr/>
        </p:nvSpPr>
        <p:spPr>
          <a:xfrm>
            <a:off x="7201759" y="5554527"/>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矢印: 上 44">
            <a:extLst>
              <a:ext uri="{FF2B5EF4-FFF2-40B4-BE49-F238E27FC236}">
                <a16:creationId xmlns:a16="http://schemas.microsoft.com/office/drawing/2014/main" id="{66764547-C094-7316-7BD7-A420498E5724}"/>
              </a:ext>
            </a:extLst>
          </p:cNvPr>
          <p:cNvSpPr/>
          <p:nvPr/>
        </p:nvSpPr>
        <p:spPr>
          <a:xfrm>
            <a:off x="7822960" y="5547522"/>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矢印: 上 45">
            <a:extLst>
              <a:ext uri="{FF2B5EF4-FFF2-40B4-BE49-F238E27FC236}">
                <a16:creationId xmlns:a16="http://schemas.microsoft.com/office/drawing/2014/main" id="{782D8891-F933-834C-EFCA-93C667F24A8D}"/>
              </a:ext>
            </a:extLst>
          </p:cNvPr>
          <p:cNvSpPr/>
          <p:nvPr/>
        </p:nvSpPr>
        <p:spPr>
          <a:xfrm>
            <a:off x="8448545" y="5547357"/>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矢印: 上 46">
            <a:extLst>
              <a:ext uri="{FF2B5EF4-FFF2-40B4-BE49-F238E27FC236}">
                <a16:creationId xmlns:a16="http://schemas.microsoft.com/office/drawing/2014/main" id="{BCA3040D-9EFF-2A1F-18BB-7807CACB1632}"/>
              </a:ext>
            </a:extLst>
          </p:cNvPr>
          <p:cNvSpPr/>
          <p:nvPr/>
        </p:nvSpPr>
        <p:spPr>
          <a:xfrm>
            <a:off x="9064366" y="5554527"/>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矢印: 上 47">
            <a:extLst>
              <a:ext uri="{FF2B5EF4-FFF2-40B4-BE49-F238E27FC236}">
                <a16:creationId xmlns:a16="http://schemas.microsoft.com/office/drawing/2014/main" id="{AC2A1E98-961C-C86F-73FC-4E8493502DBA}"/>
              </a:ext>
            </a:extLst>
          </p:cNvPr>
          <p:cNvSpPr/>
          <p:nvPr/>
        </p:nvSpPr>
        <p:spPr>
          <a:xfrm>
            <a:off x="9690193" y="5554527"/>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矢印: 上 48">
            <a:extLst>
              <a:ext uri="{FF2B5EF4-FFF2-40B4-BE49-F238E27FC236}">
                <a16:creationId xmlns:a16="http://schemas.microsoft.com/office/drawing/2014/main" id="{52068065-C73F-7CF7-667C-11D3F7093301}"/>
              </a:ext>
            </a:extLst>
          </p:cNvPr>
          <p:cNvSpPr/>
          <p:nvPr/>
        </p:nvSpPr>
        <p:spPr>
          <a:xfrm>
            <a:off x="10321451" y="5541726"/>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正方形/長方形 49">
            <a:extLst>
              <a:ext uri="{FF2B5EF4-FFF2-40B4-BE49-F238E27FC236}">
                <a16:creationId xmlns:a16="http://schemas.microsoft.com/office/drawing/2014/main" id="{00944EA5-E458-3A51-EA64-FAAE2F708DCB}"/>
              </a:ext>
            </a:extLst>
          </p:cNvPr>
          <p:cNvSpPr/>
          <p:nvPr/>
        </p:nvSpPr>
        <p:spPr>
          <a:xfrm>
            <a:off x="1494776" y="4259956"/>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 name="正方形/長方形 50">
            <a:extLst>
              <a:ext uri="{FF2B5EF4-FFF2-40B4-BE49-F238E27FC236}">
                <a16:creationId xmlns:a16="http://schemas.microsoft.com/office/drawing/2014/main" id="{CA6234AD-A0E4-1D7B-DBF9-56AD844BA222}"/>
              </a:ext>
            </a:extLst>
          </p:cNvPr>
          <p:cNvSpPr/>
          <p:nvPr/>
        </p:nvSpPr>
        <p:spPr>
          <a:xfrm>
            <a:off x="2117823" y="4259956"/>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正方形/長方形 51">
            <a:extLst>
              <a:ext uri="{FF2B5EF4-FFF2-40B4-BE49-F238E27FC236}">
                <a16:creationId xmlns:a16="http://schemas.microsoft.com/office/drawing/2014/main" id="{5DFE53C9-7B14-D83A-5DAA-8A348C3F9497}"/>
              </a:ext>
            </a:extLst>
          </p:cNvPr>
          <p:cNvSpPr/>
          <p:nvPr/>
        </p:nvSpPr>
        <p:spPr>
          <a:xfrm>
            <a:off x="2740870" y="4259955"/>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正方形/長方形 52">
            <a:extLst>
              <a:ext uri="{FF2B5EF4-FFF2-40B4-BE49-F238E27FC236}">
                <a16:creationId xmlns:a16="http://schemas.microsoft.com/office/drawing/2014/main" id="{BC793BE6-106C-6795-B925-28A49A812989}"/>
              </a:ext>
            </a:extLst>
          </p:cNvPr>
          <p:cNvSpPr/>
          <p:nvPr/>
        </p:nvSpPr>
        <p:spPr>
          <a:xfrm>
            <a:off x="3363917" y="4259954"/>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正方形/長方形 53">
            <a:extLst>
              <a:ext uri="{FF2B5EF4-FFF2-40B4-BE49-F238E27FC236}">
                <a16:creationId xmlns:a16="http://schemas.microsoft.com/office/drawing/2014/main" id="{77443D6C-F040-048C-FEA7-FA64EAED8EC1}"/>
              </a:ext>
            </a:extLst>
          </p:cNvPr>
          <p:cNvSpPr/>
          <p:nvPr/>
        </p:nvSpPr>
        <p:spPr>
          <a:xfrm>
            <a:off x="3986964" y="4265726"/>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正方形/長方形 54">
            <a:extLst>
              <a:ext uri="{FF2B5EF4-FFF2-40B4-BE49-F238E27FC236}">
                <a16:creationId xmlns:a16="http://schemas.microsoft.com/office/drawing/2014/main" id="{30A36C48-A2C0-DC5C-87E1-36377216783B}"/>
              </a:ext>
            </a:extLst>
          </p:cNvPr>
          <p:cNvSpPr/>
          <p:nvPr/>
        </p:nvSpPr>
        <p:spPr>
          <a:xfrm>
            <a:off x="4610011" y="4259954"/>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正方形/長方形 55">
            <a:extLst>
              <a:ext uri="{FF2B5EF4-FFF2-40B4-BE49-F238E27FC236}">
                <a16:creationId xmlns:a16="http://schemas.microsoft.com/office/drawing/2014/main" id="{765DA4D6-194B-4031-38F2-2C087303E3DF}"/>
              </a:ext>
            </a:extLst>
          </p:cNvPr>
          <p:cNvSpPr/>
          <p:nvPr/>
        </p:nvSpPr>
        <p:spPr>
          <a:xfrm>
            <a:off x="5233058" y="4259954"/>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正方形/長方形 56">
            <a:extLst>
              <a:ext uri="{FF2B5EF4-FFF2-40B4-BE49-F238E27FC236}">
                <a16:creationId xmlns:a16="http://schemas.microsoft.com/office/drawing/2014/main" id="{93E6864A-D0D5-D7F2-D1D1-82095B1C8BF0}"/>
              </a:ext>
            </a:extLst>
          </p:cNvPr>
          <p:cNvSpPr/>
          <p:nvPr/>
        </p:nvSpPr>
        <p:spPr>
          <a:xfrm>
            <a:off x="5856105" y="4259956"/>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正方形/長方形 57">
            <a:extLst>
              <a:ext uri="{FF2B5EF4-FFF2-40B4-BE49-F238E27FC236}">
                <a16:creationId xmlns:a16="http://schemas.microsoft.com/office/drawing/2014/main" id="{458F7FFB-8797-600A-9B9C-27BC687B95C0}"/>
              </a:ext>
            </a:extLst>
          </p:cNvPr>
          <p:cNvSpPr/>
          <p:nvPr/>
        </p:nvSpPr>
        <p:spPr>
          <a:xfrm>
            <a:off x="6479152" y="4259954"/>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正方形/長方形 58">
            <a:extLst>
              <a:ext uri="{FF2B5EF4-FFF2-40B4-BE49-F238E27FC236}">
                <a16:creationId xmlns:a16="http://schemas.microsoft.com/office/drawing/2014/main" id="{20DD3275-EE35-39E4-BA9F-5E03C7EF31F7}"/>
              </a:ext>
            </a:extLst>
          </p:cNvPr>
          <p:cNvSpPr/>
          <p:nvPr/>
        </p:nvSpPr>
        <p:spPr>
          <a:xfrm>
            <a:off x="7102199" y="4259953"/>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 name="正方形/長方形 59">
            <a:extLst>
              <a:ext uri="{FF2B5EF4-FFF2-40B4-BE49-F238E27FC236}">
                <a16:creationId xmlns:a16="http://schemas.microsoft.com/office/drawing/2014/main" id="{DA91DA4C-AEB0-C9C1-5BEE-F7CEE715A296}"/>
              </a:ext>
            </a:extLst>
          </p:cNvPr>
          <p:cNvSpPr/>
          <p:nvPr/>
        </p:nvSpPr>
        <p:spPr>
          <a:xfrm>
            <a:off x="7725246" y="4259953"/>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1" name="正方形/長方形 60">
            <a:extLst>
              <a:ext uri="{FF2B5EF4-FFF2-40B4-BE49-F238E27FC236}">
                <a16:creationId xmlns:a16="http://schemas.microsoft.com/office/drawing/2014/main" id="{3EE1A290-582C-3DBA-D65C-813AC51ACA01}"/>
              </a:ext>
            </a:extLst>
          </p:cNvPr>
          <p:cNvSpPr/>
          <p:nvPr/>
        </p:nvSpPr>
        <p:spPr>
          <a:xfrm>
            <a:off x="8348293" y="4259953"/>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2" name="正方形/長方形 61">
            <a:extLst>
              <a:ext uri="{FF2B5EF4-FFF2-40B4-BE49-F238E27FC236}">
                <a16:creationId xmlns:a16="http://schemas.microsoft.com/office/drawing/2014/main" id="{95142EBA-4D68-2DD3-D23C-C16B4DDBDF3A}"/>
              </a:ext>
            </a:extLst>
          </p:cNvPr>
          <p:cNvSpPr/>
          <p:nvPr/>
        </p:nvSpPr>
        <p:spPr>
          <a:xfrm>
            <a:off x="8971340" y="4259953"/>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3" name="正方形/長方形 62">
            <a:extLst>
              <a:ext uri="{FF2B5EF4-FFF2-40B4-BE49-F238E27FC236}">
                <a16:creationId xmlns:a16="http://schemas.microsoft.com/office/drawing/2014/main" id="{12A6137F-B484-AA47-A5D6-793D9AC1BFBE}"/>
              </a:ext>
            </a:extLst>
          </p:cNvPr>
          <p:cNvSpPr/>
          <p:nvPr/>
        </p:nvSpPr>
        <p:spPr>
          <a:xfrm>
            <a:off x="9594387" y="4259953"/>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4" name="正方形/長方形 63">
            <a:extLst>
              <a:ext uri="{FF2B5EF4-FFF2-40B4-BE49-F238E27FC236}">
                <a16:creationId xmlns:a16="http://schemas.microsoft.com/office/drawing/2014/main" id="{634BADA6-351A-74B1-21E3-60772AF8269D}"/>
              </a:ext>
            </a:extLst>
          </p:cNvPr>
          <p:cNvSpPr/>
          <p:nvPr/>
        </p:nvSpPr>
        <p:spPr>
          <a:xfrm>
            <a:off x="10217434" y="4259953"/>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5" name="四角形: 角を丸くする 64">
            <a:extLst>
              <a:ext uri="{FF2B5EF4-FFF2-40B4-BE49-F238E27FC236}">
                <a16:creationId xmlns:a16="http://schemas.microsoft.com/office/drawing/2014/main" id="{5ECCE6B1-B2C8-E5F3-EA38-F35BEB4621AC}"/>
              </a:ext>
            </a:extLst>
          </p:cNvPr>
          <p:cNvSpPr/>
          <p:nvPr/>
        </p:nvSpPr>
        <p:spPr>
          <a:xfrm>
            <a:off x="3574316" y="3522673"/>
            <a:ext cx="1247587" cy="584463"/>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MLM</a:t>
            </a:r>
          </a:p>
          <a:p>
            <a:pPr algn="ctr"/>
            <a:r>
              <a:rPr kumimoji="1" lang="en-US" altLang="ja-JP" dirty="0"/>
              <a:t>Classifier</a:t>
            </a:r>
            <a:endParaRPr kumimoji="1" lang="ja-JP" altLang="en-US" dirty="0"/>
          </a:p>
        </p:txBody>
      </p:sp>
      <p:sp>
        <p:nvSpPr>
          <p:cNvPr id="66" name="四角形: 角を丸くする 65">
            <a:extLst>
              <a:ext uri="{FF2B5EF4-FFF2-40B4-BE49-F238E27FC236}">
                <a16:creationId xmlns:a16="http://schemas.microsoft.com/office/drawing/2014/main" id="{3B173F02-DCEC-056D-A37B-9F9EFAF37370}"/>
              </a:ext>
            </a:extLst>
          </p:cNvPr>
          <p:cNvSpPr/>
          <p:nvPr/>
        </p:nvSpPr>
        <p:spPr>
          <a:xfrm>
            <a:off x="7305369" y="3523244"/>
            <a:ext cx="1247587" cy="584463"/>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MLM</a:t>
            </a:r>
          </a:p>
          <a:p>
            <a:pPr algn="ctr"/>
            <a:r>
              <a:rPr kumimoji="1" lang="en-US" altLang="ja-JP" dirty="0"/>
              <a:t>Classifier</a:t>
            </a:r>
            <a:endParaRPr kumimoji="1" lang="ja-JP" altLang="en-US" dirty="0"/>
          </a:p>
        </p:txBody>
      </p:sp>
      <p:sp>
        <p:nvSpPr>
          <p:cNvPr id="67" name="四角形: 角を丸くする 66">
            <a:extLst>
              <a:ext uri="{FF2B5EF4-FFF2-40B4-BE49-F238E27FC236}">
                <a16:creationId xmlns:a16="http://schemas.microsoft.com/office/drawing/2014/main" id="{93246FDE-332C-F750-5CA7-FF3B83CE20A8}"/>
              </a:ext>
            </a:extLst>
          </p:cNvPr>
          <p:cNvSpPr/>
          <p:nvPr/>
        </p:nvSpPr>
        <p:spPr>
          <a:xfrm>
            <a:off x="9177796" y="3522673"/>
            <a:ext cx="1247587" cy="584463"/>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MLM</a:t>
            </a:r>
          </a:p>
          <a:p>
            <a:pPr algn="ctr"/>
            <a:r>
              <a:rPr kumimoji="1" lang="en-US" altLang="ja-JP" dirty="0"/>
              <a:t>Classifier</a:t>
            </a:r>
            <a:endParaRPr kumimoji="1" lang="ja-JP" altLang="en-US" dirty="0"/>
          </a:p>
        </p:txBody>
      </p:sp>
      <p:sp>
        <p:nvSpPr>
          <p:cNvPr id="68" name="四角形: 角を丸くする 67">
            <a:extLst>
              <a:ext uri="{FF2B5EF4-FFF2-40B4-BE49-F238E27FC236}">
                <a16:creationId xmlns:a16="http://schemas.microsoft.com/office/drawing/2014/main" id="{DEFC94FC-76AF-FD0C-A0ED-9C0145961236}"/>
              </a:ext>
            </a:extLst>
          </p:cNvPr>
          <p:cNvSpPr/>
          <p:nvPr/>
        </p:nvSpPr>
        <p:spPr>
          <a:xfrm>
            <a:off x="1083833" y="3522673"/>
            <a:ext cx="1247587" cy="584463"/>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NSP</a:t>
            </a:r>
          </a:p>
          <a:p>
            <a:pPr algn="ctr"/>
            <a:r>
              <a:rPr kumimoji="1" lang="en-US" altLang="ja-JP" dirty="0"/>
              <a:t>Classifier</a:t>
            </a:r>
            <a:endParaRPr kumimoji="1" lang="ja-JP" altLang="en-US" dirty="0"/>
          </a:p>
        </p:txBody>
      </p:sp>
      <p:cxnSp>
        <p:nvCxnSpPr>
          <p:cNvPr id="72" name="直線矢印コネクタ 71">
            <a:extLst>
              <a:ext uri="{FF2B5EF4-FFF2-40B4-BE49-F238E27FC236}">
                <a16:creationId xmlns:a16="http://schemas.microsoft.com/office/drawing/2014/main" id="{91F1D942-C041-2226-34C3-9CEB90E68489}"/>
              </a:ext>
            </a:extLst>
          </p:cNvPr>
          <p:cNvCxnSpPr>
            <a:stCxn id="50" idx="0"/>
            <a:endCxn id="68" idx="2"/>
          </p:cNvCxnSpPr>
          <p:nvPr/>
        </p:nvCxnSpPr>
        <p:spPr>
          <a:xfrm flipV="1">
            <a:off x="1701233" y="4107136"/>
            <a:ext cx="6394" cy="15282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76" name="直線矢印コネクタ 75">
            <a:extLst>
              <a:ext uri="{FF2B5EF4-FFF2-40B4-BE49-F238E27FC236}">
                <a16:creationId xmlns:a16="http://schemas.microsoft.com/office/drawing/2014/main" id="{BD908222-826B-D113-9639-B7C637C92E45}"/>
              </a:ext>
            </a:extLst>
          </p:cNvPr>
          <p:cNvCxnSpPr>
            <a:stCxn id="54" idx="0"/>
            <a:endCxn id="65" idx="2"/>
          </p:cNvCxnSpPr>
          <p:nvPr/>
        </p:nvCxnSpPr>
        <p:spPr>
          <a:xfrm flipV="1">
            <a:off x="4193421" y="4107136"/>
            <a:ext cx="4689" cy="15859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79" name="直線矢印コネクタ 78">
            <a:extLst>
              <a:ext uri="{FF2B5EF4-FFF2-40B4-BE49-F238E27FC236}">
                <a16:creationId xmlns:a16="http://schemas.microsoft.com/office/drawing/2014/main" id="{C0D3F999-6375-B835-0172-B00F14E6FB69}"/>
              </a:ext>
            </a:extLst>
          </p:cNvPr>
          <p:cNvCxnSpPr>
            <a:stCxn id="60" idx="0"/>
            <a:endCxn id="66" idx="2"/>
          </p:cNvCxnSpPr>
          <p:nvPr/>
        </p:nvCxnSpPr>
        <p:spPr>
          <a:xfrm flipH="1" flipV="1">
            <a:off x="7929163" y="4107707"/>
            <a:ext cx="2540" cy="15224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81" name="直線矢印コネクタ 80">
            <a:extLst>
              <a:ext uri="{FF2B5EF4-FFF2-40B4-BE49-F238E27FC236}">
                <a16:creationId xmlns:a16="http://schemas.microsoft.com/office/drawing/2014/main" id="{D74F10D5-35CA-78A1-C641-082C809FACD9}"/>
              </a:ext>
            </a:extLst>
          </p:cNvPr>
          <p:cNvCxnSpPr>
            <a:stCxn id="63" idx="0"/>
            <a:endCxn id="67" idx="2"/>
          </p:cNvCxnSpPr>
          <p:nvPr/>
        </p:nvCxnSpPr>
        <p:spPr>
          <a:xfrm flipV="1">
            <a:off x="9800844" y="4107136"/>
            <a:ext cx="746" cy="15281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9304924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0D96334-6B7E-C77D-5B51-62CB88CE9344}"/>
              </a:ext>
            </a:extLst>
          </p:cNvPr>
          <p:cNvSpPr>
            <a:spLocks noGrp="1"/>
          </p:cNvSpPr>
          <p:nvPr>
            <p:ph type="title"/>
          </p:nvPr>
        </p:nvSpPr>
        <p:spPr/>
        <p:txBody>
          <a:bodyPr/>
          <a:lstStyle/>
          <a:p>
            <a:r>
              <a:rPr kumimoji="1" lang="en-US" altLang="ja-JP" dirty="0"/>
              <a:t>Segment Embedding</a:t>
            </a:r>
            <a:endParaRPr kumimoji="1" lang="ja-JP" altLang="en-US" dirty="0"/>
          </a:p>
        </p:txBody>
      </p:sp>
      <p:sp>
        <p:nvSpPr>
          <p:cNvPr id="4" name="四角形: 角を丸くする 3">
            <a:extLst>
              <a:ext uri="{FF2B5EF4-FFF2-40B4-BE49-F238E27FC236}">
                <a16:creationId xmlns:a16="http://schemas.microsoft.com/office/drawing/2014/main" id="{345B4D35-2788-6FD3-D973-D8E73638DB67}"/>
              </a:ext>
            </a:extLst>
          </p:cNvPr>
          <p:cNvSpPr/>
          <p:nvPr/>
        </p:nvSpPr>
        <p:spPr>
          <a:xfrm>
            <a:off x="3664880" y="2369372"/>
            <a:ext cx="7255806" cy="1315121"/>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7200" dirty="0"/>
              <a:t>BERT</a:t>
            </a:r>
            <a:endParaRPr kumimoji="1" lang="ja-JP" altLang="en-US" sz="7200" dirty="0"/>
          </a:p>
        </p:txBody>
      </p:sp>
      <p:sp>
        <p:nvSpPr>
          <p:cNvPr id="5" name="正方形/長方形 4">
            <a:extLst>
              <a:ext uri="{FF2B5EF4-FFF2-40B4-BE49-F238E27FC236}">
                <a16:creationId xmlns:a16="http://schemas.microsoft.com/office/drawing/2014/main" id="{571646E4-335D-93D1-2AE2-D5E657253161}"/>
              </a:ext>
            </a:extLst>
          </p:cNvPr>
          <p:cNvSpPr/>
          <p:nvPr/>
        </p:nvSpPr>
        <p:spPr>
          <a:xfrm>
            <a:off x="3669365" y="5593979"/>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5277B9D1-7ABD-1104-B0A1-A9093B9B602E}"/>
              </a:ext>
            </a:extLst>
          </p:cNvPr>
          <p:cNvSpPr/>
          <p:nvPr/>
        </p:nvSpPr>
        <p:spPr>
          <a:xfrm>
            <a:off x="3664880" y="4840942"/>
            <a:ext cx="1634938" cy="32272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0</a:t>
            </a:r>
            <a:endParaRPr kumimoji="1" lang="ja-JP" altLang="en-US" dirty="0"/>
          </a:p>
        </p:txBody>
      </p:sp>
      <p:sp>
        <p:nvSpPr>
          <p:cNvPr id="7" name="正方形/長方形 6">
            <a:extLst>
              <a:ext uri="{FF2B5EF4-FFF2-40B4-BE49-F238E27FC236}">
                <a16:creationId xmlns:a16="http://schemas.microsoft.com/office/drawing/2014/main" id="{6CD161D8-341B-77A4-3643-B73FA090D72E}"/>
              </a:ext>
            </a:extLst>
          </p:cNvPr>
          <p:cNvSpPr/>
          <p:nvPr/>
        </p:nvSpPr>
        <p:spPr>
          <a:xfrm>
            <a:off x="5538504" y="4840942"/>
            <a:ext cx="1634938" cy="32272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1</a:t>
            </a:r>
            <a:endParaRPr kumimoji="1" lang="ja-JP" altLang="en-US" dirty="0"/>
          </a:p>
        </p:txBody>
      </p:sp>
      <p:sp>
        <p:nvSpPr>
          <p:cNvPr id="8" name="正方形/長方形 7">
            <a:extLst>
              <a:ext uri="{FF2B5EF4-FFF2-40B4-BE49-F238E27FC236}">
                <a16:creationId xmlns:a16="http://schemas.microsoft.com/office/drawing/2014/main" id="{1FCA0B6E-B50F-E7F7-6F33-7B1D45A57ED1}"/>
              </a:ext>
            </a:extLst>
          </p:cNvPr>
          <p:cNvSpPr/>
          <p:nvPr/>
        </p:nvSpPr>
        <p:spPr>
          <a:xfrm>
            <a:off x="7412130" y="4840942"/>
            <a:ext cx="1634938" cy="322729"/>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2</a:t>
            </a:r>
            <a:endParaRPr kumimoji="1" lang="ja-JP" altLang="en-US" dirty="0"/>
          </a:p>
        </p:txBody>
      </p:sp>
      <p:sp>
        <p:nvSpPr>
          <p:cNvPr id="9" name="正方形/長方形 8">
            <a:extLst>
              <a:ext uri="{FF2B5EF4-FFF2-40B4-BE49-F238E27FC236}">
                <a16:creationId xmlns:a16="http://schemas.microsoft.com/office/drawing/2014/main" id="{08AA1D30-7737-BE92-D5C5-4949AFFC45DC}"/>
              </a:ext>
            </a:extLst>
          </p:cNvPr>
          <p:cNvSpPr/>
          <p:nvPr/>
        </p:nvSpPr>
        <p:spPr>
          <a:xfrm>
            <a:off x="9285750" y="4840942"/>
            <a:ext cx="1634938" cy="32272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3</a:t>
            </a:r>
            <a:endParaRPr kumimoji="1" lang="ja-JP" altLang="en-US" dirty="0"/>
          </a:p>
        </p:txBody>
      </p:sp>
      <p:cxnSp>
        <p:nvCxnSpPr>
          <p:cNvPr id="10" name="直線矢印コネクタ 9">
            <a:extLst>
              <a:ext uri="{FF2B5EF4-FFF2-40B4-BE49-F238E27FC236}">
                <a16:creationId xmlns:a16="http://schemas.microsoft.com/office/drawing/2014/main" id="{00ADDFD7-D57A-43C4-C88B-9F4AEE9AC554}"/>
              </a:ext>
            </a:extLst>
          </p:cNvPr>
          <p:cNvCxnSpPr>
            <a:cxnSpLocks/>
          </p:cNvCxnSpPr>
          <p:nvPr/>
        </p:nvCxnSpPr>
        <p:spPr>
          <a:xfrm flipV="1">
            <a:off x="4482349" y="3697940"/>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正方形/長方形 10">
            <a:extLst>
              <a:ext uri="{FF2B5EF4-FFF2-40B4-BE49-F238E27FC236}">
                <a16:creationId xmlns:a16="http://schemas.microsoft.com/office/drawing/2014/main" id="{D81A4ADF-3F89-7E78-C9F6-83BEBA9F51FC}"/>
              </a:ext>
            </a:extLst>
          </p:cNvPr>
          <p:cNvSpPr/>
          <p:nvPr/>
        </p:nvSpPr>
        <p:spPr>
          <a:xfrm>
            <a:off x="5542989" y="5593979"/>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2" name="直線矢印コネクタ 11">
            <a:extLst>
              <a:ext uri="{FF2B5EF4-FFF2-40B4-BE49-F238E27FC236}">
                <a16:creationId xmlns:a16="http://schemas.microsoft.com/office/drawing/2014/main" id="{6DC3AC89-99DD-7775-62F2-E767479C4A3A}"/>
              </a:ext>
            </a:extLst>
          </p:cNvPr>
          <p:cNvCxnSpPr>
            <a:cxnSpLocks/>
          </p:cNvCxnSpPr>
          <p:nvPr/>
        </p:nvCxnSpPr>
        <p:spPr>
          <a:xfrm flipV="1">
            <a:off x="6355973" y="3697940"/>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正方形/長方形 12">
            <a:extLst>
              <a:ext uri="{FF2B5EF4-FFF2-40B4-BE49-F238E27FC236}">
                <a16:creationId xmlns:a16="http://schemas.microsoft.com/office/drawing/2014/main" id="{C4A52D79-6EC4-B5D3-2F54-5A0A8EA32E52}"/>
              </a:ext>
            </a:extLst>
          </p:cNvPr>
          <p:cNvSpPr/>
          <p:nvPr/>
        </p:nvSpPr>
        <p:spPr>
          <a:xfrm>
            <a:off x="7416612" y="5593979"/>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4" name="直線矢印コネクタ 13">
            <a:extLst>
              <a:ext uri="{FF2B5EF4-FFF2-40B4-BE49-F238E27FC236}">
                <a16:creationId xmlns:a16="http://schemas.microsoft.com/office/drawing/2014/main" id="{20D18461-F2A9-9C51-3841-771F00FA5D9F}"/>
              </a:ext>
            </a:extLst>
          </p:cNvPr>
          <p:cNvCxnSpPr>
            <a:cxnSpLocks/>
          </p:cNvCxnSpPr>
          <p:nvPr/>
        </p:nvCxnSpPr>
        <p:spPr>
          <a:xfrm flipV="1">
            <a:off x="8229596" y="3697940"/>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正方形/長方形 14">
            <a:extLst>
              <a:ext uri="{FF2B5EF4-FFF2-40B4-BE49-F238E27FC236}">
                <a16:creationId xmlns:a16="http://schemas.microsoft.com/office/drawing/2014/main" id="{3B4B9835-12B2-9C56-55B7-41BBC6ADB11E}"/>
              </a:ext>
            </a:extLst>
          </p:cNvPr>
          <p:cNvSpPr/>
          <p:nvPr/>
        </p:nvSpPr>
        <p:spPr>
          <a:xfrm>
            <a:off x="9290235" y="5593979"/>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6" name="直線矢印コネクタ 15">
            <a:extLst>
              <a:ext uri="{FF2B5EF4-FFF2-40B4-BE49-F238E27FC236}">
                <a16:creationId xmlns:a16="http://schemas.microsoft.com/office/drawing/2014/main" id="{79306E8E-1D7E-3343-70A4-D39958CD7B57}"/>
              </a:ext>
            </a:extLst>
          </p:cNvPr>
          <p:cNvCxnSpPr>
            <a:cxnSpLocks/>
          </p:cNvCxnSpPr>
          <p:nvPr/>
        </p:nvCxnSpPr>
        <p:spPr>
          <a:xfrm flipV="1">
            <a:off x="10103219" y="3697940"/>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十字形 16">
            <a:extLst>
              <a:ext uri="{FF2B5EF4-FFF2-40B4-BE49-F238E27FC236}">
                <a16:creationId xmlns:a16="http://schemas.microsoft.com/office/drawing/2014/main" id="{9A7840C5-D713-6D5D-F2AB-6B5310A212B3}"/>
              </a:ext>
            </a:extLst>
          </p:cNvPr>
          <p:cNvSpPr/>
          <p:nvPr/>
        </p:nvSpPr>
        <p:spPr>
          <a:xfrm>
            <a:off x="4294089" y="5190567"/>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十字形 17">
            <a:extLst>
              <a:ext uri="{FF2B5EF4-FFF2-40B4-BE49-F238E27FC236}">
                <a16:creationId xmlns:a16="http://schemas.microsoft.com/office/drawing/2014/main" id="{940E06EC-BABD-06B2-96F2-E3D2F0719303}"/>
              </a:ext>
            </a:extLst>
          </p:cNvPr>
          <p:cNvSpPr/>
          <p:nvPr/>
        </p:nvSpPr>
        <p:spPr>
          <a:xfrm>
            <a:off x="6167713" y="5190567"/>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十字形 18">
            <a:extLst>
              <a:ext uri="{FF2B5EF4-FFF2-40B4-BE49-F238E27FC236}">
                <a16:creationId xmlns:a16="http://schemas.microsoft.com/office/drawing/2014/main" id="{7C179532-6CB5-AE5B-70F1-B5DE7A15CB2A}"/>
              </a:ext>
            </a:extLst>
          </p:cNvPr>
          <p:cNvSpPr/>
          <p:nvPr/>
        </p:nvSpPr>
        <p:spPr>
          <a:xfrm>
            <a:off x="8041337" y="5190567"/>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十字形 19">
            <a:extLst>
              <a:ext uri="{FF2B5EF4-FFF2-40B4-BE49-F238E27FC236}">
                <a16:creationId xmlns:a16="http://schemas.microsoft.com/office/drawing/2014/main" id="{439B511B-45ED-8309-89D2-459D1D801B71}"/>
              </a:ext>
            </a:extLst>
          </p:cNvPr>
          <p:cNvSpPr/>
          <p:nvPr/>
        </p:nvSpPr>
        <p:spPr>
          <a:xfrm>
            <a:off x="9914959" y="5190567"/>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a:extLst>
              <a:ext uri="{FF2B5EF4-FFF2-40B4-BE49-F238E27FC236}">
                <a16:creationId xmlns:a16="http://schemas.microsoft.com/office/drawing/2014/main" id="{B848BDE1-3659-23C0-4619-76170D1D66B2}"/>
              </a:ext>
            </a:extLst>
          </p:cNvPr>
          <p:cNvSpPr/>
          <p:nvPr/>
        </p:nvSpPr>
        <p:spPr>
          <a:xfrm>
            <a:off x="3669366" y="4074459"/>
            <a:ext cx="1634938" cy="32272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A</a:t>
            </a:r>
            <a:endParaRPr kumimoji="1" lang="ja-JP" altLang="en-US" dirty="0"/>
          </a:p>
        </p:txBody>
      </p:sp>
      <p:sp>
        <p:nvSpPr>
          <p:cNvPr id="22" name="正方形/長方形 21">
            <a:extLst>
              <a:ext uri="{FF2B5EF4-FFF2-40B4-BE49-F238E27FC236}">
                <a16:creationId xmlns:a16="http://schemas.microsoft.com/office/drawing/2014/main" id="{94DCDCCF-BFC2-342A-1A1A-48B24045AB6A}"/>
              </a:ext>
            </a:extLst>
          </p:cNvPr>
          <p:cNvSpPr/>
          <p:nvPr/>
        </p:nvSpPr>
        <p:spPr>
          <a:xfrm>
            <a:off x="5542990" y="4074459"/>
            <a:ext cx="1634938" cy="32272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A</a:t>
            </a:r>
            <a:endParaRPr kumimoji="1" lang="ja-JP" altLang="en-US" dirty="0"/>
          </a:p>
        </p:txBody>
      </p:sp>
      <p:sp>
        <p:nvSpPr>
          <p:cNvPr id="23" name="正方形/長方形 22">
            <a:extLst>
              <a:ext uri="{FF2B5EF4-FFF2-40B4-BE49-F238E27FC236}">
                <a16:creationId xmlns:a16="http://schemas.microsoft.com/office/drawing/2014/main" id="{89B58B60-264D-B123-6CC3-2E70AC0FFAA3}"/>
              </a:ext>
            </a:extLst>
          </p:cNvPr>
          <p:cNvSpPr/>
          <p:nvPr/>
        </p:nvSpPr>
        <p:spPr>
          <a:xfrm>
            <a:off x="7416616" y="4074459"/>
            <a:ext cx="1634938" cy="322729"/>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B</a:t>
            </a:r>
            <a:endParaRPr kumimoji="1" lang="ja-JP" altLang="en-US" dirty="0"/>
          </a:p>
        </p:txBody>
      </p:sp>
      <p:sp>
        <p:nvSpPr>
          <p:cNvPr id="24" name="正方形/長方形 23">
            <a:extLst>
              <a:ext uri="{FF2B5EF4-FFF2-40B4-BE49-F238E27FC236}">
                <a16:creationId xmlns:a16="http://schemas.microsoft.com/office/drawing/2014/main" id="{3C81F36F-9367-7A42-9541-08B35306A65A}"/>
              </a:ext>
            </a:extLst>
          </p:cNvPr>
          <p:cNvSpPr/>
          <p:nvPr/>
        </p:nvSpPr>
        <p:spPr>
          <a:xfrm>
            <a:off x="9290236" y="4074459"/>
            <a:ext cx="1634938" cy="322729"/>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B</a:t>
            </a:r>
            <a:endParaRPr kumimoji="1" lang="ja-JP" altLang="en-US" dirty="0"/>
          </a:p>
        </p:txBody>
      </p:sp>
      <p:sp>
        <p:nvSpPr>
          <p:cNvPr id="25" name="十字形 24">
            <a:extLst>
              <a:ext uri="{FF2B5EF4-FFF2-40B4-BE49-F238E27FC236}">
                <a16:creationId xmlns:a16="http://schemas.microsoft.com/office/drawing/2014/main" id="{37C28E08-F293-121C-779C-AB52140A3FC5}"/>
              </a:ext>
            </a:extLst>
          </p:cNvPr>
          <p:cNvSpPr/>
          <p:nvPr/>
        </p:nvSpPr>
        <p:spPr>
          <a:xfrm>
            <a:off x="4298575" y="4424084"/>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十字形 25">
            <a:extLst>
              <a:ext uri="{FF2B5EF4-FFF2-40B4-BE49-F238E27FC236}">
                <a16:creationId xmlns:a16="http://schemas.microsoft.com/office/drawing/2014/main" id="{F36DDF2B-E190-8990-0292-7497890929B5}"/>
              </a:ext>
            </a:extLst>
          </p:cNvPr>
          <p:cNvSpPr/>
          <p:nvPr/>
        </p:nvSpPr>
        <p:spPr>
          <a:xfrm>
            <a:off x="6172199" y="4424084"/>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十字形 26">
            <a:extLst>
              <a:ext uri="{FF2B5EF4-FFF2-40B4-BE49-F238E27FC236}">
                <a16:creationId xmlns:a16="http://schemas.microsoft.com/office/drawing/2014/main" id="{4E8E93C5-9481-FF81-945A-0D4D082C2564}"/>
              </a:ext>
            </a:extLst>
          </p:cNvPr>
          <p:cNvSpPr/>
          <p:nvPr/>
        </p:nvSpPr>
        <p:spPr>
          <a:xfrm>
            <a:off x="8045823" y="4424084"/>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十字形 27">
            <a:extLst>
              <a:ext uri="{FF2B5EF4-FFF2-40B4-BE49-F238E27FC236}">
                <a16:creationId xmlns:a16="http://schemas.microsoft.com/office/drawing/2014/main" id="{509BAD06-AD0A-76AB-E5B1-017C84BD65B9}"/>
              </a:ext>
            </a:extLst>
          </p:cNvPr>
          <p:cNvSpPr/>
          <p:nvPr/>
        </p:nvSpPr>
        <p:spPr>
          <a:xfrm>
            <a:off x="9919445" y="4424084"/>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テキスト ボックス 28">
            <a:extLst>
              <a:ext uri="{FF2B5EF4-FFF2-40B4-BE49-F238E27FC236}">
                <a16:creationId xmlns:a16="http://schemas.microsoft.com/office/drawing/2014/main" id="{A6672B9D-C1F0-2D0F-19D4-2682C0512F97}"/>
              </a:ext>
            </a:extLst>
          </p:cNvPr>
          <p:cNvSpPr txBox="1"/>
          <p:nvPr/>
        </p:nvSpPr>
        <p:spPr>
          <a:xfrm>
            <a:off x="793377" y="3974213"/>
            <a:ext cx="2637301" cy="800219"/>
          </a:xfrm>
          <a:prstGeom prst="rect">
            <a:avLst/>
          </a:prstGeom>
          <a:noFill/>
        </p:spPr>
        <p:txBody>
          <a:bodyPr wrap="square" rtlCol="0">
            <a:spAutoFit/>
          </a:bodyPr>
          <a:lstStyle/>
          <a:p>
            <a:pPr algn="r"/>
            <a:r>
              <a:rPr kumimoji="1" lang="en-US" altLang="ja-JP" sz="2800" dirty="0">
                <a:solidFill>
                  <a:schemeClr val="tx1">
                    <a:lumMod val="85000"/>
                    <a:lumOff val="15000"/>
                  </a:schemeClr>
                </a:solidFill>
              </a:rPr>
              <a:t>Segment</a:t>
            </a:r>
          </a:p>
          <a:p>
            <a:pPr algn="r"/>
            <a:r>
              <a:rPr kumimoji="1" lang="en-US" altLang="ja-JP" dirty="0">
                <a:solidFill>
                  <a:schemeClr val="tx1">
                    <a:lumMod val="85000"/>
                    <a:lumOff val="15000"/>
                  </a:schemeClr>
                </a:solidFill>
              </a:rPr>
              <a:t>(Type of Vectors: 2)</a:t>
            </a:r>
            <a:endParaRPr kumimoji="1" lang="ja-JP" altLang="en-US" dirty="0">
              <a:solidFill>
                <a:schemeClr val="tx1">
                  <a:lumMod val="85000"/>
                  <a:lumOff val="15000"/>
                </a:schemeClr>
              </a:solidFill>
            </a:endParaRPr>
          </a:p>
        </p:txBody>
      </p:sp>
      <p:sp>
        <p:nvSpPr>
          <p:cNvPr id="30" name="テキスト ボックス 29">
            <a:extLst>
              <a:ext uri="{FF2B5EF4-FFF2-40B4-BE49-F238E27FC236}">
                <a16:creationId xmlns:a16="http://schemas.microsoft.com/office/drawing/2014/main" id="{CCE593FB-670C-A07A-B44E-16C1A2CE55E9}"/>
              </a:ext>
            </a:extLst>
          </p:cNvPr>
          <p:cNvSpPr txBox="1"/>
          <p:nvPr/>
        </p:nvSpPr>
        <p:spPr>
          <a:xfrm>
            <a:off x="793377" y="4740696"/>
            <a:ext cx="2632815" cy="1231106"/>
          </a:xfrm>
          <a:prstGeom prst="rect">
            <a:avLst/>
          </a:prstGeom>
          <a:noFill/>
        </p:spPr>
        <p:txBody>
          <a:bodyPr wrap="square" rtlCol="0">
            <a:spAutoFit/>
          </a:bodyPr>
          <a:lstStyle/>
          <a:p>
            <a:pPr algn="r"/>
            <a:r>
              <a:rPr kumimoji="1" lang="en-US" altLang="ja-JP" sz="2800" dirty="0">
                <a:solidFill>
                  <a:schemeClr val="tx1">
                    <a:lumMod val="85000"/>
                    <a:lumOff val="15000"/>
                  </a:schemeClr>
                </a:solidFill>
              </a:rPr>
              <a:t>Position</a:t>
            </a:r>
          </a:p>
          <a:p>
            <a:pPr algn="r"/>
            <a:r>
              <a:rPr kumimoji="1" lang="en-US" altLang="ja-JP" dirty="0">
                <a:solidFill>
                  <a:schemeClr val="tx1">
                    <a:lumMod val="85000"/>
                    <a:lumOff val="15000"/>
                  </a:schemeClr>
                </a:solidFill>
              </a:rPr>
              <a:t>(Type of Vectors: 512)</a:t>
            </a:r>
            <a:endParaRPr kumimoji="1" lang="ja-JP" altLang="en-US" dirty="0">
              <a:solidFill>
                <a:schemeClr val="tx1">
                  <a:lumMod val="85000"/>
                  <a:lumOff val="15000"/>
                </a:schemeClr>
              </a:solidFill>
            </a:endParaRPr>
          </a:p>
          <a:p>
            <a:pPr algn="r"/>
            <a:endParaRPr kumimoji="1" lang="ja-JP" altLang="en-US" sz="2800" dirty="0">
              <a:solidFill>
                <a:schemeClr val="tx1">
                  <a:lumMod val="85000"/>
                  <a:lumOff val="15000"/>
                </a:schemeClr>
              </a:solidFill>
            </a:endParaRPr>
          </a:p>
        </p:txBody>
      </p:sp>
      <p:sp>
        <p:nvSpPr>
          <p:cNvPr id="31" name="テキスト ボックス 30">
            <a:extLst>
              <a:ext uri="{FF2B5EF4-FFF2-40B4-BE49-F238E27FC236}">
                <a16:creationId xmlns:a16="http://schemas.microsoft.com/office/drawing/2014/main" id="{93D60A0C-64AF-0972-FD6F-40F722AE6400}"/>
              </a:ext>
            </a:extLst>
          </p:cNvPr>
          <p:cNvSpPr txBox="1"/>
          <p:nvPr/>
        </p:nvSpPr>
        <p:spPr>
          <a:xfrm>
            <a:off x="793377" y="5493733"/>
            <a:ext cx="2632816" cy="800219"/>
          </a:xfrm>
          <a:prstGeom prst="rect">
            <a:avLst/>
          </a:prstGeom>
          <a:noFill/>
        </p:spPr>
        <p:txBody>
          <a:bodyPr wrap="square" rtlCol="0">
            <a:spAutoFit/>
          </a:bodyPr>
          <a:lstStyle/>
          <a:p>
            <a:pPr algn="r"/>
            <a:r>
              <a:rPr kumimoji="1" lang="en-US" altLang="ja-JP" sz="2800" dirty="0" err="1">
                <a:solidFill>
                  <a:schemeClr val="tx1">
                    <a:lumMod val="85000"/>
                    <a:lumOff val="15000"/>
                  </a:schemeClr>
                </a:solidFill>
              </a:rPr>
              <a:t>WordPiece</a:t>
            </a:r>
            <a:endParaRPr kumimoji="1" lang="en-US" altLang="ja-JP" sz="2800" dirty="0">
              <a:solidFill>
                <a:schemeClr val="tx1">
                  <a:lumMod val="85000"/>
                  <a:lumOff val="15000"/>
                </a:schemeClr>
              </a:solidFill>
            </a:endParaRPr>
          </a:p>
          <a:p>
            <a:pPr algn="r"/>
            <a:r>
              <a:rPr kumimoji="1" lang="en-US" altLang="ja-JP" dirty="0">
                <a:solidFill>
                  <a:schemeClr val="tx1">
                    <a:lumMod val="85000"/>
                    <a:lumOff val="15000"/>
                  </a:schemeClr>
                </a:solidFill>
              </a:rPr>
              <a:t>(Type of Vectors: 30522)</a:t>
            </a:r>
            <a:endParaRPr kumimoji="1" lang="ja-JP" altLang="en-US" dirty="0">
              <a:solidFill>
                <a:schemeClr val="tx1">
                  <a:lumMod val="85000"/>
                  <a:lumOff val="15000"/>
                </a:schemeClr>
              </a:solidFill>
            </a:endParaRPr>
          </a:p>
        </p:txBody>
      </p:sp>
    </p:spTree>
    <p:extLst>
      <p:ext uri="{BB962C8B-B14F-4D97-AF65-F5344CB8AC3E}">
        <p14:creationId xmlns:p14="http://schemas.microsoft.com/office/powerpoint/2010/main" val="16741808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0C09A6F-E0B4-A715-7D5F-50830A7AD645}"/>
              </a:ext>
            </a:extLst>
          </p:cNvPr>
          <p:cNvSpPr>
            <a:spLocks noGrp="1"/>
          </p:cNvSpPr>
          <p:nvPr>
            <p:ph type="title"/>
          </p:nvPr>
        </p:nvSpPr>
        <p:spPr/>
        <p:txBody>
          <a:bodyPr>
            <a:normAutofit/>
          </a:bodyPr>
          <a:lstStyle/>
          <a:p>
            <a:r>
              <a:rPr kumimoji="1" lang="en-US" altLang="ja-JP" dirty="0" err="1"/>
              <a:t>EmoBank</a:t>
            </a:r>
            <a:endParaRPr kumimoji="1" lang="ja-JP" altLang="en-US" dirty="0"/>
          </a:p>
        </p:txBody>
      </p:sp>
      <p:pic>
        <p:nvPicPr>
          <p:cNvPr id="1026" name="Picture 2" descr="VAD(Valence-Arousal-Dominance) 모델은 ...">
            <a:extLst>
              <a:ext uri="{FF2B5EF4-FFF2-40B4-BE49-F238E27FC236}">
                <a16:creationId xmlns:a16="http://schemas.microsoft.com/office/drawing/2014/main" id="{0A99690C-D806-D14B-82F5-86629AF392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48071" y="2359486"/>
            <a:ext cx="4543929" cy="3148676"/>
          </a:xfrm>
          <a:prstGeom prst="rect">
            <a:avLst/>
          </a:prstGeom>
          <a:noFill/>
          <a:extLst>
            <a:ext uri="{909E8E84-426E-40DD-AFC4-6F175D3DCCD1}">
              <a14:hiddenFill xmlns:a14="http://schemas.microsoft.com/office/drawing/2010/main">
                <a:solidFill>
                  <a:srgbClr val="FFFFFF"/>
                </a:solidFill>
              </a14:hiddenFill>
            </a:ext>
          </a:extLst>
        </p:spPr>
      </p:pic>
      <p:pic>
        <p:nvPicPr>
          <p:cNvPr id="7" name="図 6">
            <a:extLst>
              <a:ext uri="{FF2B5EF4-FFF2-40B4-BE49-F238E27FC236}">
                <a16:creationId xmlns:a16="http://schemas.microsoft.com/office/drawing/2014/main" id="{E76EC9A1-E879-B906-FAC4-78E6B0902716}"/>
              </a:ext>
            </a:extLst>
          </p:cNvPr>
          <p:cNvPicPr>
            <a:picLocks noChangeAspect="1"/>
          </p:cNvPicPr>
          <p:nvPr/>
        </p:nvPicPr>
        <p:blipFill rotWithShape="1">
          <a:blip r:embed="rId3"/>
          <a:srcRect l="9021" t="22223" r="28805" b="8888"/>
          <a:stretch/>
        </p:blipFill>
        <p:spPr>
          <a:xfrm>
            <a:off x="0" y="1906672"/>
            <a:ext cx="7944347" cy="4951328"/>
          </a:xfrm>
          <a:prstGeom prst="rect">
            <a:avLst/>
          </a:prstGeom>
        </p:spPr>
      </p:pic>
      <p:sp>
        <p:nvSpPr>
          <p:cNvPr id="3" name="テキスト ボックス 2">
            <a:extLst>
              <a:ext uri="{FF2B5EF4-FFF2-40B4-BE49-F238E27FC236}">
                <a16:creationId xmlns:a16="http://schemas.microsoft.com/office/drawing/2014/main" id="{7BD31FD4-7E32-BAD8-F770-3D7F5BAD35D3}"/>
              </a:ext>
            </a:extLst>
          </p:cNvPr>
          <p:cNvSpPr txBox="1"/>
          <p:nvPr/>
        </p:nvSpPr>
        <p:spPr>
          <a:xfrm>
            <a:off x="8022131" y="6408484"/>
            <a:ext cx="4057170" cy="461665"/>
          </a:xfrm>
          <a:prstGeom prst="rect">
            <a:avLst/>
          </a:prstGeom>
          <a:noFill/>
        </p:spPr>
        <p:txBody>
          <a:bodyPr wrap="square" rtlCol="0">
            <a:spAutoFit/>
          </a:bodyPr>
          <a:lstStyle/>
          <a:p>
            <a:r>
              <a:rPr lang="en-US" altLang="ja-JP" sz="1200" b="0" i="0" dirty="0">
                <a:solidFill>
                  <a:schemeClr val="bg1"/>
                </a:solidFill>
                <a:effectLst/>
                <a:latin typeface="-apple-system"/>
              </a:rPr>
              <a:t>Emo Bank </a:t>
            </a:r>
            <a:r>
              <a:rPr lang="en-US" altLang="ja-JP" sz="1200" b="0" i="0" u="none" strike="noStrike" dirty="0">
                <a:solidFill>
                  <a:schemeClr val="bg1"/>
                </a:solidFill>
                <a:effectLst/>
                <a:latin typeface="-apple-system"/>
                <a:hlinkClick r:id="rId4">
                  <a:extLst>
                    <a:ext uri="{A12FA001-AC4F-418D-AE19-62706E023703}">
                      <ahyp:hlinkClr xmlns:ahyp="http://schemas.microsoft.com/office/drawing/2018/hyperlinkcolor" val="tx"/>
                    </a:ext>
                  </a:extLst>
                </a:hlinkClick>
              </a:rPr>
              <a:t>An Analysis of Annotated Corpora for Emotion Classification in Text</a:t>
            </a:r>
            <a:r>
              <a:rPr lang="en-US" altLang="ja-JP" sz="1200" b="0" i="0" dirty="0">
                <a:solidFill>
                  <a:schemeClr val="bg1"/>
                </a:solidFill>
                <a:effectLst/>
                <a:latin typeface="-apple-system"/>
              </a:rPr>
              <a:t> (</a:t>
            </a:r>
            <a:r>
              <a:rPr lang="en-US" altLang="ja-JP" sz="1200" b="0" i="0" dirty="0" err="1">
                <a:solidFill>
                  <a:schemeClr val="bg1"/>
                </a:solidFill>
                <a:effectLst/>
                <a:latin typeface="-apple-system"/>
              </a:rPr>
              <a:t>Bostan</a:t>
            </a:r>
            <a:r>
              <a:rPr lang="en-US" altLang="ja-JP" sz="1200" b="0" i="0" dirty="0">
                <a:solidFill>
                  <a:schemeClr val="bg1"/>
                </a:solidFill>
                <a:effectLst/>
                <a:latin typeface="-apple-system"/>
              </a:rPr>
              <a:t> &amp; Klinger, COLING 2018)</a:t>
            </a:r>
            <a:endParaRPr kumimoji="1" lang="ja-JP" altLang="en-US" sz="1200" dirty="0">
              <a:solidFill>
                <a:schemeClr val="bg1"/>
              </a:solidFill>
            </a:endParaRPr>
          </a:p>
        </p:txBody>
      </p:sp>
    </p:spTree>
    <p:extLst>
      <p:ext uri="{BB962C8B-B14F-4D97-AF65-F5344CB8AC3E}">
        <p14:creationId xmlns:p14="http://schemas.microsoft.com/office/powerpoint/2010/main" val="39303461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045F1C0-4F58-256A-CE01-FCF75A9ACB66}"/>
              </a:ext>
            </a:extLst>
          </p:cNvPr>
          <p:cNvSpPr>
            <a:spLocks noGrp="1"/>
          </p:cNvSpPr>
          <p:nvPr>
            <p:ph type="title"/>
          </p:nvPr>
        </p:nvSpPr>
        <p:spPr/>
        <p:txBody>
          <a:bodyPr/>
          <a:lstStyle/>
          <a:p>
            <a:r>
              <a:rPr lang="en-US" altLang="ko-KR" dirty="0" err="1"/>
              <a:t>EmoBank</a:t>
            </a:r>
            <a:endParaRPr lang="ko-KR" altLang="en-US" dirty="0"/>
          </a:p>
        </p:txBody>
      </p:sp>
      <p:sp>
        <p:nvSpPr>
          <p:cNvPr id="3" name="내용 개체 틀 2">
            <a:extLst>
              <a:ext uri="{FF2B5EF4-FFF2-40B4-BE49-F238E27FC236}">
                <a16:creationId xmlns:a16="http://schemas.microsoft.com/office/drawing/2014/main" id="{64C24166-11C1-7989-087A-0B16395E41D9}"/>
              </a:ext>
            </a:extLst>
          </p:cNvPr>
          <p:cNvSpPr>
            <a:spLocks noGrp="1"/>
          </p:cNvSpPr>
          <p:nvPr>
            <p:ph idx="1"/>
          </p:nvPr>
        </p:nvSpPr>
        <p:spPr>
          <a:xfrm>
            <a:off x="1097280" y="1952090"/>
            <a:ext cx="10058400" cy="4397339"/>
          </a:xfrm>
        </p:spPr>
        <p:txBody>
          <a:bodyPr>
            <a:normAutofit lnSpcReduction="10000"/>
          </a:bodyPr>
          <a:lstStyle/>
          <a:p>
            <a:pPr>
              <a:buFont typeface="Wingdings" panose="05000000000000000000" pitchFamily="2" charset="2"/>
              <a:buChar char="l"/>
            </a:pPr>
            <a:r>
              <a:rPr lang="ja-JP" altLang="en-US" sz="2000" dirty="0"/>
              <a:t>既存のデータセット達は</a:t>
            </a:r>
            <a:r>
              <a:rPr lang="en-US" altLang="ja-JP" sz="2000" dirty="0"/>
              <a:t>Social media</a:t>
            </a:r>
            <a:r>
              <a:rPr lang="ja-JP" altLang="en-US" sz="2000" dirty="0"/>
              <a:t>及び、</a:t>
            </a:r>
            <a:r>
              <a:rPr lang="en-US" altLang="ja-JP" sz="2000" dirty="0"/>
              <a:t>review</a:t>
            </a:r>
            <a:r>
              <a:rPr lang="ja-JP" altLang="en-US" sz="2000" dirty="0"/>
              <a:t>に偏っていた。</a:t>
            </a:r>
            <a:endParaRPr lang="en-US" altLang="ja-JP" sz="2000" dirty="0"/>
          </a:p>
          <a:p>
            <a:pPr marL="0" indent="0">
              <a:buNone/>
            </a:pPr>
            <a:r>
              <a:rPr lang="ja-JP" altLang="en-US" sz="2000" dirty="0"/>
              <a:t>→色んな分野と</a:t>
            </a:r>
            <a:r>
              <a:rPr lang="en-US" altLang="ja-JP" sz="2000" dirty="0"/>
              <a:t>Platform</a:t>
            </a:r>
            <a:r>
              <a:rPr lang="ja-JP" altLang="en-US" sz="2000" dirty="0"/>
              <a:t>からデータを集めた。</a:t>
            </a:r>
            <a:endParaRPr lang="en-US" altLang="ja-JP" sz="2000" dirty="0"/>
          </a:p>
          <a:p>
            <a:pPr>
              <a:buFont typeface="Wingdings" panose="05000000000000000000" pitchFamily="2" charset="2"/>
              <a:buChar char="l"/>
            </a:pPr>
            <a:r>
              <a:rPr lang="en-US" altLang="ko-KR" sz="2000" dirty="0"/>
              <a:t>NLTK</a:t>
            </a:r>
            <a:r>
              <a:rPr lang="ja-JP" altLang="en-US" sz="2000" dirty="0"/>
              <a:t>でも提供されている</a:t>
            </a:r>
            <a:r>
              <a:rPr lang="en-US" altLang="ja-JP" sz="2000" dirty="0"/>
              <a:t>MASC(Manually Annotated Sub-Corpus)</a:t>
            </a:r>
            <a:r>
              <a:rPr lang="ja-JP" altLang="en-US" sz="2000" dirty="0"/>
              <a:t>にある多様なカテゴリーからコーパスを持ってきて構成した。</a:t>
            </a:r>
            <a:endParaRPr lang="en-US" altLang="ja-JP" sz="2000" dirty="0"/>
          </a:p>
          <a:p>
            <a:pPr>
              <a:buFont typeface="Wingdings" panose="05000000000000000000" pitchFamily="2" charset="2"/>
              <a:buChar char="l"/>
            </a:pPr>
            <a:r>
              <a:rPr lang="en-US" altLang="ja-JP" sz="2000" dirty="0"/>
              <a:t>C</a:t>
            </a:r>
            <a:r>
              <a:rPr lang="en-US" altLang="ko-KR" sz="2000" dirty="0"/>
              <a:t>rowdsourcing</a:t>
            </a:r>
            <a:r>
              <a:rPr lang="ja-JP" altLang="en-US" sz="2000" dirty="0"/>
              <a:t>でレベリング</a:t>
            </a:r>
            <a:endParaRPr lang="en-US" altLang="ja-JP" sz="2000" dirty="0"/>
          </a:p>
          <a:p>
            <a:pPr marL="0" indent="0">
              <a:buNone/>
            </a:pPr>
            <a:r>
              <a:rPr lang="ja-JP" altLang="en-US" sz="2000" dirty="0"/>
              <a:t>一部だけ言語学を専攻した三人の学生が</a:t>
            </a:r>
            <a:r>
              <a:rPr lang="en-US" altLang="ja-JP" sz="2000" dirty="0"/>
              <a:t>VAD</a:t>
            </a:r>
            <a:r>
              <a:rPr lang="ja-JP" altLang="en-US" sz="2000" dirty="0"/>
              <a:t>を評価し、ラベルをつけ、</a:t>
            </a:r>
            <a:r>
              <a:rPr lang="en-US" altLang="ja-JP" sz="2000" dirty="0"/>
              <a:t>golden questions</a:t>
            </a:r>
            <a:r>
              <a:rPr lang="ja-JP" altLang="en-US" sz="2000" dirty="0"/>
              <a:t>を構成し、品質を管理した。</a:t>
            </a:r>
            <a:endParaRPr lang="en-US" altLang="ja-JP" sz="2000" dirty="0"/>
          </a:p>
          <a:p>
            <a:pPr marL="0" indent="0">
              <a:buNone/>
            </a:pPr>
            <a:r>
              <a:rPr lang="ja-JP" altLang="en-US" sz="2000" dirty="0"/>
              <a:t>作業の殆どは殆どの</a:t>
            </a:r>
            <a:r>
              <a:rPr lang="en-US" altLang="ja-JP" sz="2000" dirty="0"/>
              <a:t>VAD</a:t>
            </a:r>
            <a:r>
              <a:rPr lang="ja-JP" altLang="en-US" sz="2000" dirty="0"/>
              <a:t>のデータセットが参考している</a:t>
            </a:r>
            <a:r>
              <a:rPr lang="en-US" altLang="ja-JP" sz="2000" dirty="0"/>
              <a:t>Bradley and Lang(1999)</a:t>
            </a:r>
            <a:r>
              <a:rPr lang="ja-JP" altLang="en-US" sz="2000" dirty="0"/>
              <a:t>の指示事項をもとにした。（ただし、９点の基準を５点に減らすことで認知負荷を減らせた。）</a:t>
            </a:r>
            <a:endParaRPr lang="en-US" altLang="ja-JP" sz="2000" dirty="0"/>
          </a:p>
          <a:p>
            <a:pPr marL="0" indent="0">
              <a:buNone/>
            </a:pPr>
            <a:r>
              <a:rPr lang="en-US" altLang="ja-JP" sz="2000" dirty="0"/>
              <a:t>5</a:t>
            </a:r>
            <a:r>
              <a:rPr lang="ja-JP" altLang="en-US" sz="2000" dirty="0"/>
              <a:t>人の人がラベルを付けた。（イギリス、アメリカ、アイランド、カナダ、オーストラリア、ニュージーランド）</a:t>
            </a:r>
            <a:endParaRPr lang="en-US" altLang="ja-JP" sz="2000" dirty="0"/>
          </a:p>
        </p:txBody>
      </p:sp>
    </p:spTree>
    <p:extLst>
      <p:ext uri="{BB962C8B-B14F-4D97-AF65-F5344CB8AC3E}">
        <p14:creationId xmlns:p14="http://schemas.microsoft.com/office/powerpoint/2010/main" val="2399277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9D6FC7-EB14-8C9D-C235-E35B330C7DA5}"/>
              </a:ext>
            </a:extLst>
          </p:cNvPr>
          <p:cNvSpPr>
            <a:spLocks noGrp="1"/>
          </p:cNvSpPr>
          <p:nvPr>
            <p:ph type="title"/>
          </p:nvPr>
        </p:nvSpPr>
        <p:spPr/>
        <p:txBody>
          <a:bodyPr/>
          <a:lstStyle/>
          <a:p>
            <a:r>
              <a:rPr kumimoji="1" lang="en-US" altLang="ja-JP" dirty="0" err="1"/>
              <a:t>EmoBank</a:t>
            </a:r>
            <a:r>
              <a:rPr kumimoji="1" lang="ja-JP" altLang="en-US" dirty="0"/>
              <a:t>のデータ分析</a:t>
            </a:r>
          </a:p>
        </p:txBody>
      </p:sp>
      <p:pic>
        <p:nvPicPr>
          <p:cNvPr id="1026" name="Picture 2">
            <a:extLst>
              <a:ext uri="{FF2B5EF4-FFF2-40B4-BE49-F238E27FC236}">
                <a16:creationId xmlns:a16="http://schemas.microsoft.com/office/drawing/2014/main" id="{C10C71D5-9DE7-BA2C-870E-38A2F205A3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4905" y="2398619"/>
            <a:ext cx="4981575" cy="394335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95A47A3A-A56B-340F-C4AD-39D0D7908AB1}"/>
              </a:ext>
            </a:extLst>
          </p:cNvPr>
          <p:cNvSpPr txBox="1"/>
          <p:nvPr/>
        </p:nvSpPr>
        <p:spPr>
          <a:xfrm>
            <a:off x="1144905" y="1909482"/>
            <a:ext cx="3186954" cy="584775"/>
          </a:xfrm>
          <a:prstGeom prst="rect">
            <a:avLst/>
          </a:prstGeom>
          <a:noFill/>
        </p:spPr>
        <p:txBody>
          <a:bodyPr wrap="square" rtlCol="0">
            <a:spAutoFit/>
          </a:bodyPr>
          <a:lstStyle/>
          <a:p>
            <a:r>
              <a:rPr kumimoji="1" lang="en-US" altLang="ja-JP" sz="3200" dirty="0">
                <a:latin typeface="Abadi" panose="020B0604020104020204" pitchFamily="34" charset="0"/>
              </a:rPr>
              <a:t>Scatter Plot</a:t>
            </a:r>
            <a:endParaRPr kumimoji="1" lang="ja-JP" altLang="en-US" sz="3200" dirty="0">
              <a:latin typeface="Abadi" panose="020B0604020104020204" pitchFamily="34" charset="0"/>
            </a:endParaRPr>
          </a:p>
        </p:txBody>
      </p:sp>
      <p:pic>
        <p:nvPicPr>
          <p:cNvPr id="6" name="図 5">
            <a:extLst>
              <a:ext uri="{FF2B5EF4-FFF2-40B4-BE49-F238E27FC236}">
                <a16:creationId xmlns:a16="http://schemas.microsoft.com/office/drawing/2014/main" id="{CD70FD67-8666-2D94-B027-508A69B9569B}"/>
              </a:ext>
            </a:extLst>
          </p:cNvPr>
          <p:cNvPicPr>
            <a:picLocks noChangeAspect="1"/>
          </p:cNvPicPr>
          <p:nvPr/>
        </p:nvPicPr>
        <p:blipFill rotWithShape="1">
          <a:blip r:embed="rId3"/>
          <a:srcRect l="16396" t="51372" r="44780" b="36370"/>
          <a:stretch/>
        </p:blipFill>
        <p:spPr>
          <a:xfrm>
            <a:off x="6400799" y="2494255"/>
            <a:ext cx="4486789" cy="1593651"/>
          </a:xfrm>
          <a:prstGeom prst="rect">
            <a:avLst/>
          </a:prstGeom>
        </p:spPr>
      </p:pic>
      <p:sp>
        <p:nvSpPr>
          <p:cNvPr id="7" name="テキスト ボックス 6">
            <a:extLst>
              <a:ext uri="{FF2B5EF4-FFF2-40B4-BE49-F238E27FC236}">
                <a16:creationId xmlns:a16="http://schemas.microsoft.com/office/drawing/2014/main" id="{F7B4900B-4DC0-A815-9AEE-6387A6CF06B6}"/>
              </a:ext>
            </a:extLst>
          </p:cNvPr>
          <p:cNvSpPr txBox="1"/>
          <p:nvPr/>
        </p:nvSpPr>
        <p:spPr>
          <a:xfrm>
            <a:off x="6400799" y="1909481"/>
            <a:ext cx="3488552" cy="584775"/>
          </a:xfrm>
          <a:prstGeom prst="rect">
            <a:avLst/>
          </a:prstGeom>
          <a:noFill/>
        </p:spPr>
        <p:txBody>
          <a:bodyPr wrap="square" rtlCol="0">
            <a:spAutoFit/>
          </a:bodyPr>
          <a:lstStyle/>
          <a:p>
            <a:r>
              <a:rPr kumimoji="1" lang="en-US" altLang="ja-JP" sz="3200" dirty="0">
                <a:latin typeface="Abadi" panose="020B0604020104020204" pitchFamily="34" charset="0"/>
              </a:rPr>
              <a:t>Pearson </a:t>
            </a:r>
            <a:r>
              <a:rPr kumimoji="1" lang="ja-JP" altLang="en-US" sz="3200" dirty="0">
                <a:latin typeface="Abadi" panose="020B0604020104020204" pitchFamily="34" charset="0"/>
              </a:rPr>
              <a:t>相関関係</a:t>
            </a:r>
          </a:p>
        </p:txBody>
      </p:sp>
      <p:sp>
        <p:nvSpPr>
          <p:cNvPr id="9" name="テキスト ボックス 8">
            <a:extLst>
              <a:ext uri="{FF2B5EF4-FFF2-40B4-BE49-F238E27FC236}">
                <a16:creationId xmlns:a16="http://schemas.microsoft.com/office/drawing/2014/main" id="{B79C6A62-123C-A5D2-2EA9-3B3560D97961}"/>
              </a:ext>
            </a:extLst>
          </p:cNvPr>
          <p:cNvSpPr txBox="1"/>
          <p:nvPr/>
        </p:nvSpPr>
        <p:spPr>
          <a:xfrm>
            <a:off x="6400799" y="4087906"/>
            <a:ext cx="3845858" cy="2062103"/>
          </a:xfrm>
          <a:prstGeom prst="rect">
            <a:avLst/>
          </a:prstGeom>
          <a:noFill/>
        </p:spPr>
        <p:txBody>
          <a:bodyPr wrap="square" rtlCol="0">
            <a:spAutoFit/>
          </a:bodyPr>
          <a:lstStyle/>
          <a:p>
            <a:r>
              <a:rPr kumimoji="1" lang="en-US" altLang="ja-JP" sz="3200" dirty="0">
                <a:latin typeface="Abadi" panose="020B0604020104020204" pitchFamily="34" charset="0"/>
              </a:rPr>
              <a:t>Chi square test</a:t>
            </a:r>
          </a:p>
          <a:p>
            <a:r>
              <a:rPr kumimoji="1" lang="en-US" altLang="ja-JP" sz="3200" dirty="0">
                <a:latin typeface="Abadi" panose="020B0604020104020204" pitchFamily="34" charset="0"/>
              </a:rPr>
              <a:t>p-value: 1.0</a:t>
            </a:r>
          </a:p>
          <a:p>
            <a:endParaRPr kumimoji="1" lang="en-US" altLang="ja-JP" sz="3200" dirty="0">
              <a:latin typeface="Abadi" panose="020B0604020104020204" pitchFamily="34" charset="0"/>
            </a:endParaRPr>
          </a:p>
          <a:p>
            <a:r>
              <a:rPr kumimoji="1" lang="en-US" altLang="ja-JP" sz="3200" dirty="0">
                <a:latin typeface="Abadi" panose="020B0604020104020204" pitchFamily="34" charset="0"/>
              </a:rPr>
              <a:t>Cramér’s V: 0.0486</a:t>
            </a:r>
            <a:endParaRPr kumimoji="1" lang="ja-JP" altLang="en-US" sz="3200" dirty="0">
              <a:latin typeface="Abadi" panose="020B0604020104020204" pitchFamily="34" charset="0"/>
            </a:endParaRPr>
          </a:p>
        </p:txBody>
      </p:sp>
      <p:pic>
        <p:nvPicPr>
          <p:cNvPr id="10" name="그림 9">
            <a:extLst>
              <a:ext uri="{FF2B5EF4-FFF2-40B4-BE49-F238E27FC236}">
                <a16:creationId xmlns:a16="http://schemas.microsoft.com/office/drawing/2014/main" id="{E605DB92-3491-0E67-21AE-23499AC55023}"/>
              </a:ext>
            </a:extLst>
          </p:cNvPr>
          <p:cNvPicPr>
            <a:picLocks noChangeAspect="1"/>
          </p:cNvPicPr>
          <p:nvPr/>
        </p:nvPicPr>
        <p:blipFill rotWithShape="1">
          <a:blip r:embed="rId4"/>
          <a:srcRect l="34276" t="44912" r="38881" b="20936"/>
          <a:stretch/>
        </p:blipFill>
        <p:spPr>
          <a:xfrm>
            <a:off x="1097280" y="2494255"/>
            <a:ext cx="5271888" cy="3773018"/>
          </a:xfrm>
          <a:prstGeom prst="rect">
            <a:avLst/>
          </a:prstGeom>
        </p:spPr>
      </p:pic>
    </p:spTree>
    <p:extLst>
      <p:ext uri="{BB962C8B-B14F-4D97-AF65-F5344CB8AC3E}">
        <p14:creationId xmlns:p14="http://schemas.microsoft.com/office/powerpoint/2010/main" val="4181914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8F1669D-15B3-DC17-297E-93CE768F685F}"/>
              </a:ext>
            </a:extLst>
          </p:cNvPr>
          <p:cNvSpPr>
            <a:spLocks noGrp="1"/>
          </p:cNvSpPr>
          <p:nvPr>
            <p:ph type="title"/>
          </p:nvPr>
        </p:nvSpPr>
        <p:spPr/>
        <p:txBody>
          <a:bodyPr/>
          <a:lstStyle/>
          <a:p>
            <a:r>
              <a:rPr kumimoji="1" lang="en-US" altLang="ja-JP" dirty="0" err="1"/>
              <a:t>EmoBank</a:t>
            </a:r>
            <a:r>
              <a:rPr kumimoji="1" lang="ja-JP" altLang="en-US" dirty="0"/>
              <a:t>のデータ分析</a:t>
            </a:r>
            <a:br>
              <a:rPr kumimoji="1" lang="en-US" altLang="ja-JP" dirty="0"/>
            </a:br>
            <a:r>
              <a:rPr kumimoji="1" lang="en-US" altLang="ja-JP" dirty="0"/>
              <a:t>Pandas Profiling Report</a:t>
            </a:r>
            <a:endParaRPr lang="ko-KR" altLang="en-US" dirty="0"/>
          </a:p>
        </p:txBody>
      </p:sp>
      <p:pic>
        <p:nvPicPr>
          <p:cNvPr id="5" name="그림 4">
            <a:extLst>
              <a:ext uri="{FF2B5EF4-FFF2-40B4-BE49-F238E27FC236}">
                <a16:creationId xmlns:a16="http://schemas.microsoft.com/office/drawing/2014/main" id="{CBC11970-E80F-3D38-F35B-34CB533F2911}"/>
              </a:ext>
            </a:extLst>
          </p:cNvPr>
          <p:cNvPicPr>
            <a:picLocks noChangeAspect="1"/>
          </p:cNvPicPr>
          <p:nvPr/>
        </p:nvPicPr>
        <p:blipFill rotWithShape="1">
          <a:blip r:embed="rId2"/>
          <a:srcRect l="18697" t="17653" r="50776" b="41408"/>
          <a:stretch/>
        </p:blipFill>
        <p:spPr>
          <a:xfrm>
            <a:off x="1097280" y="2065105"/>
            <a:ext cx="4714468" cy="3556373"/>
          </a:xfrm>
          <a:prstGeom prst="rect">
            <a:avLst/>
          </a:prstGeom>
        </p:spPr>
      </p:pic>
      <p:pic>
        <p:nvPicPr>
          <p:cNvPr id="7" name="그림 6">
            <a:extLst>
              <a:ext uri="{FF2B5EF4-FFF2-40B4-BE49-F238E27FC236}">
                <a16:creationId xmlns:a16="http://schemas.microsoft.com/office/drawing/2014/main" id="{3323053C-342B-5B4D-8577-D0B74796CC6D}"/>
              </a:ext>
            </a:extLst>
          </p:cNvPr>
          <p:cNvPicPr>
            <a:picLocks noChangeAspect="1"/>
          </p:cNvPicPr>
          <p:nvPr/>
        </p:nvPicPr>
        <p:blipFill rotWithShape="1">
          <a:blip r:embed="rId3"/>
          <a:srcRect l="34130" t="35656" r="29719" b="12060"/>
          <a:stretch/>
        </p:blipFill>
        <p:spPr>
          <a:xfrm>
            <a:off x="6748067" y="2065105"/>
            <a:ext cx="4407613" cy="3585682"/>
          </a:xfrm>
          <a:prstGeom prst="rect">
            <a:avLst/>
          </a:prstGeom>
        </p:spPr>
      </p:pic>
      <p:pic>
        <p:nvPicPr>
          <p:cNvPr id="9" name="그림 8">
            <a:extLst>
              <a:ext uri="{FF2B5EF4-FFF2-40B4-BE49-F238E27FC236}">
                <a16:creationId xmlns:a16="http://schemas.microsoft.com/office/drawing/2014/main" id="{8A21B0E7-289B-733F-3CB2-90CCF126278A}"/>
              </a:ext>
            </a:extLst>
          </p:cNvPr>
          <p:cNvPicPr>
            <a:picLocks noChangeAspect="1"/>
          </p:cNvPicPr>
          <p:nvPr/>
        </p:nvPicPr>
        <p:blipFill rotWithShape="1">
          <a:blip r:embed="rId4"/>
          <a:srcRect l="9188" t="30112" r="12153" b="44869"/>
          <a:stretch/>
        </p:blipFill>
        <p:spPr>
          <a:xfrm>
            <a:off x="1768866" y="3000053"/>
            <a:ext cx="8085763" cy="1715786"/>
          </a:xfrm>
          <a:prstGeom prst="rect">
            <a:avLst/>
          </a:prstGeom>
        </p:spPr>
      </p:pic>
    </p:spTree>
    <p:extLst>
      <p:ext uri="{BB962C8B-B14F-4D97-AF65-F5344CB8AC3E}">
        <p14:creationId xmlns:p14="http://schemas.microsoft.com/office/powerpoint/2010/main" val="3586776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EBB6056-3310-B36E-133E-2897272933B3}"/>
              </a:ext>
            </a:extLst>
          </p:cNvPr>
          <p:cNvSpPr>
            <a:spLocks noGrp="1"/>
          </p:cNvSpPr>
          <p:nvPr>
            <p:ph type="title"/>
          </p:nvPr>
        </p:nvSpPr>
        <p:spPr/>
        <p:txBody>
          <a:bodyPr/>
          <a:lstStyle/>
          <a:p>
            <a:r>
              <a:rPr kumimoji="1" lang="en-US" altLang="ja-JP" dirty="0">
                <a:solidFill>
                  <a:srgbClr val="0070C0"/>
                </a:solidFill>
              </a:rPr>
              <a:t>V</a:t>
            </a:r>
            <a:r>
              <a:rPr kumimoji="1" lang="en-US" altLang="ja-JP" dirty="0">
                <a:solidFill>
                  <a:srgbClr val="FF0000"/>
                </a:solidFill>
              </a:rPr>
              <a:t>A</a:t>
            </a:r>
            <a:r>
              <a:rPr kumimoji="1" lang="en-US" altLang="ja-JP" dirty="0">
                <a:solidFill>
                  <a:srgbClr val="00B050"/>
                </a:solidFill>
              </a:rPr>
              <a:t>D</a:t>
            </a:r>
            <a:r>
              <a:rPr kumimoji="1" lang="ja-JP" altLang="en-US" dirty="0"/>
              <a:t>の間の相関関係</a:t>
            </a:r>
          </a:p>
        </p:txBody>
      </p:sp>
      <p:sp>
        <p:nvSpPr>
          <p:cNvPr id="3" name="コンテンツ プレースホルダー 2">
            <a:extLst>
              <a:ext uri="{FF2B5EF4-FFF2-40B4-BE49-F238E27FC236}">
                <a16:creationId xmlns:a16="http://schemas.microsoft.com/office/drawing/2014/main" id="{42BA57DB-2C06-59F9-586F-2D09C89FB881}"/>
              </a:ext>
            </a:extLst>
          </p:cNvPr>
          <p:cNvSpPr>
            <a:spLocks noGrp="1"/>
          </p:cNvSpPr>
          <p:nvPr>
            <p:ph idx="1"/>
          </p:nvPr>
        </p:nvSpPr>
        <p:spPr>
          <a:xfrm>
            <a:off x="1097280" y="2108201"/>
            <a:ext cx="10058400" cy="4185023"/>
          </a:xfrm>
        </p:spPr>
        <p:txBody>
          <a:bodyPr>
            <a:noAutofit/>
          </a:bodyPr>
          <a:lstStyle/>
          <a:p>
            <a:r>
              <a:rPr kumimoji="1" lang="en-US" altLang="ja-JP" sz="2800" dirty="0"/>
              <a:t>DUTCH AFFECTIVE WORD NORMS</a:t>
            </a:r>
          </a:p>
          <a:p>
            <a:r>
              <a:rPr lang="ja-JP" altLang="en-US" sz="2800" dirty="0"/>
              <a:t>オランダ語</a:t>
            </a:r>
            <a:r>
              <a:rPr lang="en-US" altLang="ja-JP" sz="2800" dirty="0"/>
              <a:t>4,300</a:t>
            </a:r>
            <a:r>
              <a:rPr lang="ja-JP" altLang="en-US" sz="2800" dirty="0"/>
              <a:t>単語に対する</a:t>
            </a:r>
            <a:r>
              <a:rPr lang="en-US" altLang="ja-JP" sz="2800" dirty="0"/>
              <a:t>VDA</a:t>
            </a:r>
            <a:r>
              <a:rPr lang="ja-JP" altLang="en-US" sz="2800" dirty="0"/>
              <a:t>の標準値を提示する。</a:t>
            </a:r>
            <a:endParaRPr kumimoji="1" lang="en-US" altLang="ja-JP" sz="2800" dirty="0"/>
          </a:p>
          <a:p>
            <a:r>
              <a:rPr kumimoji="1" lang="en-US" altLang="ja-JP" sz="2800" dirty="0">
                <a:solidFill>
                  <a:srgbClr val="0070C0"/>
                </a:solidFill>
              </a:rPr>
              <a:t>V(Valence)</a:t>
            </a:r>
            <a:r>
              <a:rPr kumimoji="1" lang="en-US" altLang="ja-JP" sz="2800" dirty="0"/>
              <a:t>, </a:t>
            </a:r>
            <a:r>
              <a:rPr kumimoji="1" lang="en-US" altLang="ja-JP" sz="2800" dirty="0">
                <a:solidFill>
                  <a:srgbClr val="FF0000"/>
                </a:solidFill>
              </a:rPr>
              <a:t>A(Arousal)</a:t>
            </a:r>
            <a:r>
              <a:rPr kumimoji="1" lang="en-US" altLang="ja-JP" sz="2800" dirty="0"/>
              <a:t>, </a:t>
            </a:r>
            <a:r>
              <a:rPr kumimoji="1" lang="en-US" altLang="ja-JP" sz="2800" dirty="0">
                <a:solidFill>
                  <a:srgbClr val="00B050"/>
                </a:solidFill>
              </a:rPr>
              <a:t>D(Dominance) </a:t>
            </a:r>
          </a:p>
          <a:p>
            <a:r>
              <a:rPr kumimoji="1" lang="en-US" altLang="ja-JP" sz="2800" dirty="0"/>
              <a:t>V</a:t>
            </a:r>
            <a:r>
              <a:rPr kumimoji="1" lang="ja-JP" altLang="en-US" sz="2800" dirty="0"/>
              <a:t>と</a:t>
            </a:r>
            <a:r>
              <a:rPr kumimoji="1" lang="en-US" altLang="ja-JP" sz="2800" dirty="0"/>
              <a:t>A</a:t>
            </a:r>
            <a:r>
              <a:rPr kumimoji="1" lang="ja-JP" altLang="en-US" sz="2800" dirty="0"/>
              <a:t>の間には</a:t>
            </a:r>
            <a:r>
              <a:rPr lang="ja-JP" altLang="en-US" sz="2800" dirty="0"/>
              <a:t>直接的な線形関係はなかったが、</a:t>
            </a:r>
            <a:r>
              <a:rPr lang="en-US" altLang="ja-JP" sz="2800" b="1" dirty="0">
                <a:solidFill>
                  <a:srgbClr val="0070C0"/>
                </a:solidFill>
              </a:rPr>
              <a:t>V</a:t>
            </a:r>
            <a:r>
              <a:rPr lang="ja-JP" altLang="en-US" sz="2800" b="1" dirty="0"/>
              <a:t>の</a:t>
            </a:r>
            <a:r>
              <a:rPr lang="ja-JP" altLang="en-US" sz="2800" b="1" u="sng" dirty="0"/>
              <a:t>偏差の二乗</a:t>
            </a:r>
            <a:r>
              <a:rPr lang="ja-JP" altLang="en-US" sz="2800" dirty="0"/>
              <a:t>と</a:t>
            </a:r>
            <a:r>
              <a:rPr lang="en-US" altLang="ja-JP" sz="2800" b="1" dirty="0">
                <a:solidFill>
                  <a:srgbClr val="FF0000"/>
                </a:solidFill>
              </a:rPr>
              <a:t>A</a:t>
            </a:r>
            <a:r>
              <a:rPr lang="ja-JP" altLang="en-US" sz="2800" dirty="0"/>
              <a:t>の間には</a:t>
            </a:r>
            <a:r>
              <a:rPr lang="ja-JP" altLang="en-US" sz="2800" b="1" dirty="0"/>
              <a:t>弱い相関関係</a:t>
            </a:r>
            <a:r>
              <a:rPr lang="en-US" altLang="ja-JP" sz="2800" b="1" dirty="0"/>
              <a:t>(r=0.29)</a:t>
            </a:r>
            <a:r>
              <a:rPr lang="ja-JP" altLang="en-US" sz="2800" dirty="0"/>
              <a:t>があった。</a:t>
            </a:r>
            <a:endParaRPr lang="en-US" altLang="ja-JP" sz="2800" dirty="0"/>
          </a:p>
          <a:p>
            <a:r>
              <a:rPr lang="en-US" altLang="ja-JP" sz="2800" b="1" dirty="0">
                <a:solidFill>
                  <a:srgbClr val="0070C0"/>
                </a:solidFill>
              </a:rPr>
              <a:t>V</a:t>
            </a:r>
            <a:r>
              <a:rPr lang="ja-JP" altLang="en-US" sz="2800" dirty="0"/>
              <a:t>と</a:t>
            </a:r>
            <a:r>
              <a:rPr lang="en-US" altLang="ja-JP" sz="2800" b="1" dirty="0">
                <a:solidFill>
                  <a:srgbClr val="00B050"/>
                </a:solidFill>
              </a:rPr>
              <a:t>D</a:t>
            </a:r>
            <a:r>
              <a:rPr lang="ja-JP" altLang="en-US" sz="2800" dirty="0"/>
              <a:t>は</a:t>
            </a:r>
            <a:r>
              <a:rPr lang="ja-JP" altLang="en-US" sz="2800" b="1" dirty="0"/>
              <a:t>弱い</a:t>
            </a:r>
            <a:r>
              <a:rPr lang="en-US" altLang="ja-JP" sz="2800" b="1" dirty="0"/>
              <a:t>(r=0.27)</a:t>
            </a:r>
            <a:r>
              <a:rPr lang="ja-JP" altLang="en-US" sz="2800" b="1" dirty="0"/>
              <a:t>相関関係</a:t>
            </a:r>
            <a:r>
              <a:rPr lang="ja-JP" altLang="en-US" sz="2800" dirty="0"/>
              <a:t>を見せた。</a:t>
            </a:r>
            <a:endParaRPr lang="en-US" altLang="ja-JP" sz="2800" dirty="0"/>
          </a:p>
          <a:p>
            <a:r>
              <a:rPr lang="en-US" altLang="ja-JP" sz="2800" b="1" dirty="0">
                <a:solidFill>
                  <a:srgbClr val="00B050"/>
                </a:solidFill>
              </a:rPr>
              <a:t>D</a:t>
            </a:r>
            <a:r>
              <a:rPr kumimoji="1" lang="ja-JP" altLang="en-US" sz="2800" dirty="0"/>
              <a:t>と</a:t>
            </a:r>
            <a:r>
              <a:rPr kumimoji="1" lang="en-US" altLang="ja-JP" sz="2800" b="1" dirty="0">
                <a:solidFill>
                  <a:srgbClr val="FF0000"/>
                </a:solidFill>
              </a:rPr>
              <a:t>A</a:t>
            </a:r>
            <a:r>
              <a:rPr kumimoji="1" lang="ja-JP" altLang="en-US" sz="2800" dirty="0"/>
              <a:t>は</a:t>
            </a:r>
            <a:r>
              <a:rPr kumimoji="1" lang="ja-JP" altLang="en-US" sz="2800" b="1" dirty="0"/>
              <a:t>強い相関関係</a:t>
            </a:r>
            <a:r>
              <a:rPr kumimoji="1" lang="en-US" altLang="ja-JP" sz="2800" b="1" dirty="0"/>
              <a:t>(r=0.59)</a:t>
            </a:r>
            <a:r>
              <a:rPr kumimoji="1" lang="ja-JP" altLang="en-US" sz="2800" dirty="0"/>
              <a:t>の相関関係を見せた。</a:t>
            </a:r>
          </a:p>
        </p:txBody>
      </p:sp>
      <p:sp>
        <p:nvSpPr>
          <p:cNvPr id="4" name="テキスト ボックス 3">
            <a:extLst>
              <a:ext uri="{FF2B5EF4-FFF2-40B4-BE49-F238E27FC236}">
                <a16:creationId xmlns:a16="http://schemas.microsoft.com/office/drawing/2014/main" id="{CEB6EC64-42CB-FD59-E370-9532BDAE8375}"/>
              </a:ext>
            </a:extLst>
          </p:cNvPr>
          <p:cNvSpPr txBox="1"/>
          <p:nvPr/>
        </p:nvSpPr>
        <p:spPr>
          <a:xfrm>
            <a:off x="1097280" y="6387353"/>
            <a:ext cx="10058400" cy="415498"/>
          </a:xfrm>
          <a:prstGeom prst="rect">
            <a:avLst/>
          </a:prstGeom>
          <a:noFill/>
        </p:spPr>
        <p:txBody>
          <a:bodyPr wrap="square" rtlCol="0">
            <a:spAutoFit/>
          </a:bodyPr>
          <a:lstStyle/>
          <a:p>
            <a:r>
              <a:rPr lang="en-US" altLang="ja-JP" sz="1050" b="0" i="0" dirty="0">
                <a:solidFill>
                  <a:schemeClr val="bg1"/>
                </a:solidFill>
                <a:effectLst/>
                <a:latin typeface="Söhne"/>
              </a:rPr>
              <a:t>M. Moors, A. De </a:t>
            </a:r>
            <a:r>
              <a:rPr lang="en-US" altLang="ja-JP" sz="1050" b="0" i="0" dirty="0" err="1">
                <a:solidFill>
                  <a:schemeClr val="bg1"/>
                </a:solidFill>
                <a:effectLst/>
                <a:latin typeface="Söhne"/>
              </a:rPr>
              <a:t>Houwer</a:t>
            </a:r>
            <a:r>
              <a:rPr lang="en-US" altLang="ja-JP" sz="1050" b="0" i="0" dirty="0">
                <a:solidFill>
                  <a:schemeClr val="bg1"/>
                </a:solidFill>
                <a:effectLst/>
                <a:latin typeface="Söhne"/>
              </a:rPr>
              <a:t>, J. Hermans, D. </a:t>
            </a:r>
            <a:r>
              <a:rPr lang="en-US" altLang="ja-JP" sz="1050" b="0" i="0" dirty="0" err="1">
                <a:solidFill>
                  <a:schemeClr val="bg1"/>
                </a:solidFill>
                <a:effectLst/>
                <a:latin typeface="Söhne"/>
              </a:rPr>
              <a:t>Wanmaker</a:t>
            </a:r>
            <a:r>
              <a:rPr lang="en-US" altLang="ja-JP" sz="1050" b="0" i="0" dirty="0">
                <a:solidFill>
                  <a:schemeClr val="bg1"/>
                </a:solidFill>
                <a:effectLst/>
                <a:latin typeface="Söhne"/>
              </a:rPr>
              <a:t>, S. van </a:t>
            </a:r>
            <a:r>
              <a:rPr lang="en-US" altLang="ja-JP" sz="1050" b="0" i="0" dirty="0" err="1">
                <a:solidFill>
                  <a:schemeClr val="bg1"/>
                </a:solidFill>
                <a:effectLst/>
                <a:latin typeface="Söhne"/>
              </a:rPr>
              <a:t>Schie</a:t>
            </a:r>
            <a:r>
              <a:rPr lang="en-US" altLang="ja-JP" sz="1050" b="0" i="0" dirty="0">
                <a:solidFill>
                  <a:schemeClr val="bg1"/>
                </a:solidFill>
                <a:effectLst/>
                <a:latin typeface="Söhne"/>
              </a:rPr>
              <a:t>, K. Van </a:t>
            </a:r>
            <a:r>
              <a:rPr lang="en-US" altLang="ja-JP" sz="1050" b="0" i="0" dirty="0" err="1">
                <a:solidFill>
                  <a:schemeClr val="bg1"/>
                </a:solidFill>
                <a:effectLst/>
                <a:latin typeface="Söhne"/>
              </a:rPr>
              <a:t>Harmelen</a:t>
            </a:r>
            <a:r>
              <a:rPr lang="en-US" altLang="ja-JP" sz="1050" b="0" i="0" dirty="0">
                <a:solidFill>
                  <a:schemeClr val="bg1"/>
                </a:solidFill>
                <a:effectLst/>
                <a:latin typeface="Söhne"/>
              </a:rPr>
              <a:t>, A. De </a:t>
            </a:r>
            <a:r>
              <a:rPr lang="en-US" altLang="ja-JP" sz="1050" b="0" i="0" dirty="0" err="1">
                <a:solidFill>
                  <a:schemeClr val="bg1"/>
                </a:solidFill>
                <a:effectLst/>
                <a:latin typeface="Söhne"/>
              </a:rPr>
              <a:t>Schryver</a:t>
            </a:r>
            <a:r>
              <a:rPr lang="en-US" altLang="ja-JP" sz="1050" b="0" i="0" dirty="0">
                <a:solidFill>
                  <a:schemeClr val="bg1"/>
                </a:solidFill>
                <a:effectLst/>
                <a:latin typeface="Söhne"/>
              </a:rPr>
              <a:t>, M. De Winne, J. </a:t>
            </a:r>
            <a:r>
              <a:rPr lang="en-US" altLang="ja-JP" sz="1050" b="0" i="0" dirty="0" err="1">
                <a:solidFill>
                  <a:schemeClr val="bg1"/>
                </a:solidFill>
                <a:effectLst/>
                <a:latin typeface="Söhne"/>
              </a:rPr>
              <a:t>Brysbaert</a:t>
            </a:r>
            <a:r>
              <a:rPr lang="en-US" altLang="ja-JP" sz="1050" b="0" i="0" dirty="0">
                <a:solidFill>
                  <a:schemeClr val="bg1"/>
                </a:solidFill>
                <a:effectLst/>
                <a:latin typeface="Söhne"/>
              </a:rPr>
              <a:t>, M., "Norms of valence, arousal, dominance, and age of acquisition for 4,300 Dutch words," Behavior Research Methods, vol. 45, no. 1, pp. 169-177, 2013. [Online]. Available: </a:t>
            </a:r>
            <a:r>
              <a:rPr lang="en-US" altLang="ja-JP" sz="1050" b="0" i="0" u="sng" dirty="0">
                <a:solidFill>
                  <a:schemeClr val="bg1"/>
                </a:solidFill>
                <a:effectLst/>
                <a:latin typeface="Söhne"/>
                <a:hlinkClick r:id="rId2">
                  <a:extLst>
                    <a:ext uri="{A12FA001-AC4F-418D-AE19-62706E023703}">
                      <ahyp:hlinkClr xmlns:ahyp="http://schemas.microsoft.com/office/drawing/2018/hyperlinkcolor" val="tx"/>
                    </a:ext>
                  </a:extLst>
                </a:hlinkClick>
              </a:rPr>
              <a:t>https://biblio.ugent.be/publication/2958608/file/6776017.pdf</a:t>
            </a:r>
            <a:endParaRPr kumimoji="1" lang="ja-JP" altLang="en-US" sz="1050" dirty="0">
              <a:solidFill>
                <a:schemeClr val="bg1"/>
              </a:solidFill>
            </a:endParaRPr>
          </a:p>
        </p:txBody>
      </p:sp>
    </p:spTree>
    <p:extLst>
      <p:ext uri="{BB962C8B-B14F-4D97-AF65-F5344CB8AC3E}">
        <p14:creationId xmlns:p14="http://schemas.microsoft.com/office/powerpoint/2010/main" val="11249693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9683F60-0946-59BB-A14B-666CC207669D}"/>
              </a:ext>
            </a:extLst>
          </p:cNvPr>
          <p:cNvSpPr>
            <a:spLocks noGrp="1"/>
          </p:cNvSpPr>
          <p:nvPr>
            <p:ph type="title"/>
          </p:nvPr>
        </p:nvSpPr>
        <p:spPr/>
        <p:txBody>
          <a:bodyPr/>
          <a:lstStyle/>
          <a:p>
            <a:r>
              <a:rPr lang="en-US" altLang="ko-KR" dirty="0"/>
              <a:t>VAD</a:t>
            </a:r>
            <a:r>
              <a:rPr lang="ja-JP" altLang="en-US" dirty="0"/>
              <a:t>予測モデル</a:t>
            </a:r>
            <a:endParaRPr lang="ko-KR" altLang="en-US" dirty="0"/>
          </a:p>
        </p:txBody>
      </p:sp>
      <p:sp>
        <p:nvSpPr>
          <p:cNvPr id="3" name="내용 개체 틀 2">
            <a:extLst>
              <a:ext uri="{FF2B5EF4-FFF2-40B4-BE49-F238E27FC236}">
                <a16:creationId xmlns:a16="http://schemas.microsoft.com/office/drawing/2014/main" id="{81ADE60E-C9BE-C0D0-0797-3C9F8E0CB8BB}"/>
              </a:ext>
            </a:extLst>
          </p:cNvPr>
          <p:cNvSpPr>
            <a:spLocks noGrp="1"/>
          </p:cNvSpPr>
          <p:nvPr>
            <p:ph idx="1"/>
          </p:nvPr>
        </p:nvSpPr>
        <p:spPr/>
        <p:txBody>
          <a:bodyPr>
            <a:normAutofit/>
          </a:bodyPr>
          <a:lstStyle/>
          <a:p>
            <a:r>
              <a:rPr lang="en-US" altLang="ja-JP" sz="2800" dirty="0"/>
              <a:t>VA</a:t>
            </a:r>
            <a:r>
              <a:rPr lang="ja-JP" altLang="en-US" sz="2800" dirty="0"/>
              <a:t>から</a:t>
            </a:r>
            <a:r>
              <a:rPr lang="en-US" altLang="ja-JP" sz="2800" dirty="0"/>
              <a:t>D</a:t>
            </a:r>
            <a:r>
              <a:rPr lang="ja-JP" altLang="en-US" sz="2800" dirty="0"/>
              <a:t>を、</a:t>
            </a:r>
            <a:r>
              <a:rPr lang="en-US" altLang="ja-JP" sz="2800" dirty="0"/>
              <a:t>VD</a:t>
            </a:r>
            <a:r>
              <a:rPr lang="ja-JP" altLang="en-US" sz="2800" dirty="0"/>
              <a:t>から</a:t>
            </a:r>
            <a:r>
              <a:rPr lang="en-US" altLang="ja-JP" sz="2800" dirty="0"/>
              <a:t>A</a:t>
            </a:r>
            <a:r>
              <a:rPr lang="ja-JP" altLang="en-US" sz="2800" dirty="0"/>
              <a:t>を、</a:t>
            </a:r>
            <a:r>
              <a:rPr lang="en-US" altLang="ja-JP" sz="2800" dirty="0"/>
              <a:t>AD</a:t>
            </a:r>
            <a:r>
              <a:rPr lang="ja-JP" altLang="en-US" sz="2800" dirty="0"/>
              <a:t>から</a:t>
            </a:r>
            <a:r>
              <a:rPr lang="en-US" altLang="ja-JP" sz="2800" dirty="0"/>
              <a:t>V</a:t>
            </a:r>
            <a:r>
              <a:rPr lang="ja-JP" altLang="en-US" sz="2800" dirty="0"/>
              <a:t>を予測</a:t>
            </a:r>
            <a:endParaRPr lang="en-US" altLang="ja-JP" sz="2800" dirty="0"/>
          </a:p>
          <a:p>
            <a:r>
              <a:rPr lang="en-US" altLang="ko-KR" sz="2800" dirty="0" err="1"/>
              <a:t>XGBoost</a:t>
            </a:r>
            <a:r>
              <a:rPr lang="en-US" altLang="ko-KR" sz="2800" dirty="0"/>
              <a:t> (Extreme Gradient Boosting)</a:t>
            </a:r>
          </a:p>
          <a:p>
            <a:r>
              <a:rPr lang="en-US" altLang="ko-KR" sz="2800" dirty="0"/>
              <a:t>Ensemble</a:t>
            </a:r>
            <a:r>
              <a:rPr lang="ja-JP" altLang="en-US" sz="2800" dirty="0"/>
              <a:t>モデルの中、</a:t>
            </a:r>
            <a:r>
              <a:rPr lang="en-US" altLang="ko-KR" sz="2800" dirty="0"/>
              <a:t>Gradient Tree Boosting</a:t>
            </a:r>
            <a:r>
              <a:rPr lang="ja-JP" altLang="en-US" sz="2800" dirty="0"/>
              <a:t> モデルの改善モデル。</a:t>
            </a:r>
            <a:endParaRPr lang="en-US" altLang="ja-JP" sz="2800" dirty="0"/>
          </a:p>
          <a:p>
            <a:r>
              <a:rPr lang="ja-JP" altLang="en-US" sz="2800" dirty="0"/>
              <a:t>→並列処理でより速い、</a:t>
            </a:r>
            <a:r>
              <a:rPr lang="en-US" altLang="ja-JP" sz="2800" dirty="0"/>
              <a:t>Overfitting</a:t>
            </a:r>
            <a:r>
              <a:rPr lang="ja-JP" altLang="en-US" sz="2800" dirty="0"/>
              <a:t>により強い。→高い精度。</a:t>
            </a:r>
            <a:endParaRPr lang="en-US" altLang="ja-JP" sz="2800" dirty="0"/>
          </a:p>
          <a:p>
            <a:r>
              <a:rPr lang="en-US" altLang="ko-KR" sz="2800" dirty="0"/>
              <a:t>Bayesian Optimization</a:t>
            </a:r>
            <a:r>
              <a:rPr lang="ja-JP" altLang="en-US" sz="2800" dirty="0"/>
              <a:t>で</a:t>
            </a:r>
            <a:r>
              <a:rPr lang="en-US" altLang="ja-JP" sz="2800" dirty="0"/>
              <a:t>Hyper-parameter</a:t>
            </a:r>
            <a:r>
              <a:rPr lang="ja-JP" altLang="en-US" sz="2800" dirty="0"/>
              <a:t>たちの探索。</a:t>
            </a:r>
            <a:endParaRPr lang="ko-KR" altLang="en-US" sz="2800" dirty="0"/>
          </a:p>
        </p:txBody>
      </p:sp>
    </p:spTree>
    <p:extLst>
      <p:ext uri="{BB962C8B-B14F-4D97-AF65-F5344CB8AC3E}">
        <p14:creationId xmlns:p14="http://schemas.microsoft.com/office/powerpoint/2010/main" val="26850336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18CCD99-5576-A5F4-7D30-18484B020C9C}"/>
              </a:ext>
            </a:extLst>
          </p:cNvPr>
          <p:cNvSpPr>
            <a:spLocks noGrp="1"/>
          </p:cNvSpPr>
          <p:nvPr>
            <p:ph type="title"/>
          </p:nvPr>
        </p:nvSpPr>
        <p:spPr/>
        <p:txBody>
          <a:bodyPr/>
          <a:lstStyle/>
          <a:p>
            <a:r>
              <a:rPr lang="en-US" altLang="ko-KR" dirty="0"/>
              <a:t>VAD</a:t>
            </a:r>
            <a:r>
              <a:rPr lang="ja-JP" altLang="en-US" dirty="0"/>
              <a:t>予測モデル </a:t>
            </a:r>
            <a:r>
              <a:rPr lang="en-US" altLang="ja-JP" dirty="0"/>
              <a:t>by </a:t>
            </a:r>
            <a:r>
              <a:rPr lang="en-US" altLang="ja-JP" dirty="0" err="1"/>
              <a:t>XGBoost</a:t>
            </a:r>
            <a:endParaRPr lang="ko-KR" altLang="en-US" dirty="0"/>
          </a:p>
        </p:txBody>
      </p:sp>
      <p:pic>
        <p:nvPicPr>
          <p:cNvPr id="5" name="그림 4">
            <a:extLst>
              <a:ext uri="{FF2B5EF4-FFF2-40B4-BE49-F238E27FC236}">
                <a16:creationId xmlns:a16="http://schemas.microsoft.com/office/drawing/2014/main" id="{1AAE8970-C73B-3BC8-2311-2B9BD612B849}"/>
              </a:ext>
            </a:extLst>
          </p:cNvPr>
          <p:cNvPicPr>
            <a:picLocks noChangeAspect="1"/>
          </p:cNvPicPr>
          <p:nvPr/>
        </p:nvPicPr>
        <p:blipFill rotWithShape="1">
          <a:blip r:embed="rId2"/>
          <a:srcRect l="21250" t="18128" r="36119" b="38363"/>
          <a:stretch/>
        </p:blipFill>
        <p:spPr>
          <a:xfrm>
            <a:off x="1097280" y="2037345"/>
            <a:ext cx="7265523" cy="4170950"/>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C1DD1FF5-8BC6-0824-9645-A86540E689C8}"/>
                  </a:ext>
                </a:extLst>
              </p:cNvPr>
              <p:cNvSpPr txBox="1"/>
              <p:nvPr/>
            </p:nvSpPr>
            <p:spPr>
              <a:xfrm>
                <a:off x="8478253" y="1956663"/>
                <a:ext cx="3120189" cy="4524315"/>
              </a:xfrm>
              <a:prstGeom prst="rect">
                <a:avLst/>
              </a:prstGeom>
              <a:noFill/>
            </p:spPr>
            <p:txBody>
              <a:bodyPr wrap="square" rtlCol="0">
                <a:spAutoFit/>
              </a:bodyPr>
              <a:lstStyle/>
              <a:p>
                <a:r>
                  <a:rPr lang="en-US" altLang="ko-KR" sz="2400" dirty="0"/>
                  <a:t>Predict D from V and A</a:t>
                </a:r>
              </a:p>
              <a:p>
                <a:r>
                  <a:rPr lang="en-US" altLang="ko-KR" sz="2400" dirty="0"/>
                  <a:t>MSE: 0.0426</a:t>
                </a:r>
              </a:p>
              <a:p>
                <a:endParaRPr lang="en-US" altLang="ko-KR" sz="2400" dirty="0"/>
              </a:p>
              <a:p>
                <a:r>
                  <a:rPr lang="en-US" altLang="ko-KR" sz="2400" dirty="0"/>
                  <a:t>Predict A from V and D</a:t>
                </a:r>
              </a:p>
              <a:p>
                <a:r>
                  <a:rPr lang="en-US" altLang="ko-KR" sz="2400" dirty="0"/>
                  <a:t>MSE: 0.0461</a:t>
                </a:r>
              </a:p>
              <a:p>
                <a:endParaRPr lang="en-US" altLang="ko-KR" sz="2400" dirty="0"/>
              </a:p>
              <a:p>
                <a:r>
                  <a:rPr lang="en-US" altLang="ko-KR" sz="2400" dirty="0"/>
                  <a:t>Predict V from A and D</a:t>
                </a:r>
              </a:p>
              <a:p>
                <a:r>
                  <a:rPr lang="en-US" altLang="ko-KR" sz="2400" dirty="0"/>
                  <a:t>MSE</a:t>
                </a:r>
                <a:r>
                  <a:rPr lang="en-US" altLang="ko-KR" sz="2400"/>
                  <a:t>: 0.1060</a:t>
                </a:r>
                <a:endParaRPr lang="en-US" altLang="ko-KR" sz="2400" dirty="0"/>
              </a:p>
              <a:p>
                <a:endParaRPr lang="en-US" altLang="ko-KR" sz="2400" dirty="0"/>
              </a:p>
              <a:p>
                <a:r>
                  <a:rPr lang="en-US" altLang="ko-KR" sz="2400" dirty="0"/>
                  <a:t>Predict </a:t>
                </a:r>
                <a14:m>
                  <m:oMath xmlns:m="http://schemas.openxmlformats.org/officeDocument/2006/math">
                    <m:sSup>
                      <m:sSupPr>
                        <m:ctrlPr>
                          <a:rPr lang="en-US" altLang="ko-KR" sz="2400" b="0" i="1" smtClean="0">
                            <a:latin typeface="Cambria Math" panose="02040503050406030204" pitchFamily="18" charset="0"/>
                          </a:rPr>
                        </m:ctrlPr>
                      </m:sSupPr>
                      <m:e>
                        <m:sSub>
                          <m:sSubPr>
                            <m:ctrlPr>
                              <a:rPr lang="en-US" altLang="ko-KR" sz="2400" i="1">
                                <a:latin typeface="Cambria Math" panose="02040503050406030204" pitchFamily="18" charset="0"/>
                              </a:rPr>
                            </m:ctrlPr>
                          </m:sSubPr>
                          <m:e>
                            <m:r>
                              <a:rPr lang="en-US" altLang="ko-KR" sz="2400" i="1">
                                <a:latin typeface="Cambria Math" panose="02040503050406030204" pitchFamily="18" charset="0"/>
                              </a:rPr>
                              <m:t>(</m:t>
                            </m:r>
                            <m:r>
                              <a:rPr lang="en-US" altLang="ko-KR" sz="2400" i="1">
                                <a:latin typeface="Cambria Math" panose="02040503050406030204" pitchFamily="18" charset="0"/>
                              </a:rPr>
                              <m:t>𝑉</m:t>
                            </m:r>
                          </m:e>
                          <m:sub>
                            <m:r>
                              <a:rPr lang="en-US" altLang="ko-KR" sz="2400" i="1">
                                <a:latin typeface="Cambria Math" panose="02040503050406030204" pitchFamily="18" charset="0"/>
                              </a:rPr>
                              <m:t>𝑖</m:t>
                            </m:r>
                          </m:sub>
                        </m:sSub>
                        <m:r>
                          <a:rPr lang="en-US" altLang="ko-KR" sz="2400" i="1">
                            <a:latin typeface="Cambria Math" panose="02040503050406030204" pitchFamily="18" charset="0"/>
                          </a:rPr>
                          <m:t>−</m:t>
                        </m:r>
                        <m:acc>
                          <m:accPr>
                            <m:chr m:val="̅"/>
                            <m:ctrlPr>
                              <a:rPr lang="en-US" altLang="ko-KR" sz="2400" i="1">
                                <a:latin typeface="Cambria Math" panose="02040503050406030204" pitchFamily="18" charset="0"/>
                              </a:rPr>
                            </m:ctrlPr>
                          </m:accPr>
                          <m:e>
                            <m:r>
                              <a:rPr lang="en-US" altLang="ko-KR" sz="2400" i="1">
                                <a:latin typeface="Cambria Math" panose="02040503050406030204" pitchFamily="18" charset="0"/>
                              </a:rPr>
                              <m:t>𝑉</m:t>
                            </m:r>
                          </m:e>
                        </m:acc>
                        <m:r>
                          <a:rPr lang="en-US" altLang="ko-KR" sz="2400" i="1">
                            <a:latin typeface="Cambria Math" panose="02040503050406030204" pitchFamily="18" charset="0"/>
                          </a:rPr>
                          <m:t>)</m:t>
                        </m:r>
                      </m:e>
                      <m:sup>
                        <m:r>
                          <a:rPr lang="en-US" altLang="ko-KR" sz="2400" b="0" i="1" smtClean="0">
                            <a:latin typeface="Cambria Math" panose="02040503050406030204" pitchFamily="18" charset="0"/>
                          </a:rPr>
                          <m:t>2</m:t>
                        </m:r>
                      </m:sup>
                    </m:sSup>
                  </m:oMath>
                </a14:m>
                <a:r>
                  <a:rPr lang="en-US" altLang="ko-KR" sz="2400" dirty="0"/>
                  <a:t>from A and D</a:t>
                </a:r>
              </a:p>
              <a:p>
                <a:r>
                  <a:rPr lang="en-US" altLang="ko-KR" sz="2400" dirty="0"/>
                  <a:t>MSE: 0.0475</a:t>
                </a:r>
                <a:endParaRPr lang="ko-KR" altLang="en-US" sz="2400" dirty="0"/>
              </a:p>
            </p:txBody>
          </p:sp>
        </mc:Choice>
        <mc:Fallback xmlns="">
          <p:sp>
            <p:nvSpPr>
              <p:cNvPr id="6" name="TextBox 5">
                <a:extLst>
                  <a:ext uri="{FF2B5EF4-FFF2-40B4-BE49-F238E27FC236}">
                    <a16:creationId xmlns:a16="http://schemas.microsoft.com/office/drawing/2014/main" id="{C1DD1FF5-8BC6-0824-9645-A86540E689C8}"/>
                  </a:ext>
                </a:extLst>
              </p:cNvPr>
              <p:cNvSpPr txBox="1">
                <a:spLocks noRot="1" noChangeAspect="1" noMove="1" noResize="1" noEditPoints="1" noAdjustHandles="1" noChangeArrowheads="1" noChangeShapeType="1" noTextEdit="1"/>
              </p:cNvSpPr>
              <p:nvPr/>
            </p:nvSpPr>
            <p:spPr>
              <a:xfrm>
                <a:off x="8478253" y="1956663"/>
                <a:ext cx="3120189" cy="4524315"/>
              </a:xfrm>
              <a:prstGeom prst="rect">
                <a:avLst/>
              </a:prstGeom>
              <a:blipFill>
                <a:blip r:embed="rId3"/>
                <a:stretch>
                  <a:fillRect l="-3125" t="-943" r="-3516" b="-2291"/>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511625441"/>
      </p:ext>
    </p:extLst>
  </p:cSld>
  <p:clrMapOvr>
    <a:masterClrMapping/>
  </p:clrMapOvr>
</p:sld>
</file>

<file path=ppt/theme/theme1.xml><?xml version="1.0" encoding="utf-8"?>
<a:theme xmlns:a="http://schemas.openxmlformats.org/drawingml/2006/main" name="1_RetrospectVTI">
  <a:themeElements>
    <a:clrScheme name="Custom 34">
      <a:dk1>
        <a:sysClr val="windowText" lastClr="000000"/>
      </a:dk1>
      <a:lt1>
        <a:sysClr val="window" lastClr="FFFFFF"/>
      </a:lt1>
      <a:dk2>
        <a:srgbClr val="39302A"/>
      </a:dk2>
      <a:lt2>
        <a:srgbClr val="E5DEDB"/>
      </a:lt2>
      <a:accent1>
        <a:srgbClr val="EC7016"/>
      </a:accent1>
      <a:accent2>
        <a:srgbClr val="F8931D"/>
      </a:accent2>
      <a:accent3>
        <a:srgbClr val="CE8D3E"/>
      </a:accent3>
      <a:accent4>
        <a:srgbClr val="E64823"/>
      </a:accent4>
      <a:accent5>
        <a:srgbClr val="FFCA08"/>
      </a:accent5>
      <a:accent6>
        <a:srgbClr val="9C6A6A"/>
      </a:accent6>
      <a:hlink>
        <a:srgbClr val="2998E3"/>
      </a:hlink>
      <a:folHlink>
        <a:srgbClr val="7F723D"/>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Office_44286112_TF22712842.potx" id="{DC1F4CAC-463E-46B1-B56C-8FFBB0733DDE}" vid="{102B73BB-D185-4E66-89CB-192264AF1FD3}"/>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A3F7EDC-E5B4-4BBC-9D2A-CBE6D46C37AD}">
  <ds:schemaRefs>
    <ds:schemaRef ds:uri="http://schemas.microsoft.com/sharepoint/v3/contenttype/forms"/>
  </ds:schemaRefs>
</ds:datastoreItem>
</file>

<file path=customXml/itemProps2.xml><?xml version="1.0" encoding="utf-8"?>
<ds:datastoreItem xmlns:ds="http://schemas.openxmlformats.org/officeDocument/2006/customXml" ds:itemID="{A03EEFF0-FB57-4CB4-8BFC-DF397689E2ED}">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93932EF5-314F-409E-8020-FEE5FA0795B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{23DDBFB5-E73D-4AB2-8111-BCC1E67AEDA9}tf22712842_win32</Template>
  <TotalTime>1706</TotalTime>
  <Words>1582</Words>
  <Application>Microsoft Office PowerPoint</Application>
  <PresentationFormat>와이드스크린</PresentationFormat>
  <Paragraphs>171</Paragraphs>
  <Slides>29</Slides>
  <Notes>1</Notes>
  <HiddenSlides>14</HiddenSlides>
  <MMClips>0</MMClips>
  <ScaleCrop>false</ScaleCrop>
  <HeadingPairs>
    <vt:vector size="6" baseType="variant">
      <vt:variant>
        <vt:lpstr>사용한 글꼴</vt:lpstr>
      </vt:variant>
      <vt:variant>
        <vt:i4>11</vt:i4>
      </vt:variant>
      <vt:variant>
        <vt:lpstr>테마</vt:lpstr>
      </vt:variant>
      <vt:variant>
        <vt:i4>1</vt:i4>
      </vt:variant>
      <vt:variant>
        <vt:lpstr>슬라이드 제목</vt:lpstr>
      </vt:variant>
      <vt:variant>
        <vt:i4>29</vt:i4>
      </vt:variant>
    </vt:vector>
  </HeadingPairs>
  <TitlesOfParts>
    <vt:vector size="41" baseType="lpstr">
      <vt:lpstr>-apple-system</vt:lpstr>
      <vt:lpstr>Meiryo</vt:lpstr>
      <vt:lpstr>Meiryo UI</vt:lpstr>
      <vt:lpstr>Noto Sans CJK KR Regular</vt:lpstr>
      <vt:lpstr>Söhne</vt:lpstr>
      <vt:lpstr>Abadi</vt:lpstr>
      <vt:lpstr>Calibri</vt:lpstr>
      <vt:lpstr>Cambria Math</vt:lpstr>
      <vt:lpstr>Franklin Gothic Book</vt:lpstr>
      <vt:lpstr>Open Sans</vt:lpstr>
      <vt:lpstr>Wingdings</vt:lpstr>
      <vt:lpstr>1_RetrospectVTI</vt:lpstr>
      <vt:lpstr>感情認識に基づく対話システムのための VAD評価モデル</vt:lpstr>
      <vt:lpstr>PowerPoint 프레젠테이션</vt:lpstr>
      <vt:lpstr>EmoBank</vt:lpstr>
      <vt:lpstr>EmoBank</vt:lpstr>
      <vt:lpstr>EmoBankのデータ分析</vt:lpstr>
      <vt:lpstr>EmoBankのデータ分析 Pandas Profiling Report</vt:lpstr>
      <vt:lpstr>VADの間の相関関係</vt:lpstr>
      <vt:lpstr>VAD予測モデル</vt:lpstr>
      <vt:lpstr>VAD予測モデル by XGBoost</vt:lpstr>
      <vt:lpstr>RoBERTa</vt:lpstr>
      <vt:lpstr>RoBERTa の Subword Tokenizer</vt:lpstr>
      <vt:lpstr>前処理とTokenize fuctionの作成</vt:lpstr>
      <vt:lpstr>工夫：出力ベクトルの選択。</vt:lpstr>
      <vt:lpstr>PowerPoint 프레젠테이션</vt:lpstr>
      <vt:lpstr>PowerPoint 프레젠테이션</vt:lpstr>
      <vt:lpstr>Attention Mechanism - Query, Key, Value</vt:lpstr>
      <vt:lpstr>Transformerの構造</vt:lpstr>
      <vt:lpstr>Positional Encoding</vt:lpstr>
      <vt:lpstr>Positional Encoding</vt:lpstr>
      <vt:lpstr>Encoder の Self-Attention</vt:lpstr>
      <vt:lpstr>Encoder の Self-Attention</vt:lpstr>
      <vt:lpstr>Encoder の Self-Attention</vt:lpstr>
      <vt:lpstr>BERTとは。</vt:lpstr>
      <vt:lpstr>BERTと他モデルとの違い</vt:lpstr>
      <vt:lpstr>PowerPoint 프레젠테이션</vt:lpstr>
      <vt:lpstr>Position Embedding</vt:lpstr>
      <vt:lpstr>Masked Language Model (MLM)</vt:lpstr>
      <vt:lpstr>Next Sentence Prediction (NSP)</vt:lpstr>
      <vt:lpstr>Segment Embedding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感情認識に基づく対話システムのためのVAD分類モデル</dc:title>
  <dc:creator>9LDI1101</dc:creator>
  <cp:lastModifiedBy>9LDI1101</cp:lastModifiedBy>
  <cp:revision>146</cp:revision>
  <dcterms:created xsi:type="dcterms:W3CDTF">2023-05-18T06:05:56Z</dcterms:created>
  <dcterms:modified xsi:type="dcterms:W3CDTF">2023-06-08T17:44:08Z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